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312" r:id="rId2"/>
    <p:sldId id="320" r:id="rId3"/>
    <p:sldId id="316" r:id="rId4"/>
    <p:sldId id="321" r:id="rId5"/>
    <p:sldId id="317" r:id="rId6"/>
    <p:sldId id="279" r:id="rId7"/>
    <p:sldId id="314" r:id="rId8"/>
    <p:sldId id="277" r:id="rId9"/>
    <p:sldId id="318" r:id="rId10"/>
    <p:sldId id="32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76CB44E-DFDF-4B59-B16D-CF73F5036467}">
          <p14:sldIdLst/>
        </p14:section>
        <p14:section name="Machine Learning Project 2" id="{1E1D4B83-114E-42AC-9CBE-82A1A3AA0AC6}">
          <p14:sldIdLst>
            <p14:sldId id="312"/>
            <p14:sldId id="320"/>
            <p14:sldId id="316"/>
            <p14:sldId id="321"/>
            <p14:sldId id="317"/>
            <p14:sldId id="279"/>
            <p14:sldId id="314"/>
            <p14:sldId id="277"/>
            <p14:sldId id="318"/>
            <p14:sldId id="32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E0B4"/>
    <a:srgbClr val="FC6868"/>
    <a:srgbClr val="F7F7F8"/>
    <a:srgbClr val="E8A5F3"/>
    <a:srgbClr val="9999FF"/>
    <a:srgbClr val="D2DEEF"/>
    <a:srgbClr val="EAEFF7"/>
    <a:srgbClr val="FFD966"/>
    <a:srgbClr val="FFCCFF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5013" autoAdjust="0"/>
  </p:normalViewPr>
  <p:slideViewPr>
    <p:cSldViewPr snapToGrid="0">
      <p:cViewPr varScale="1">
        <p:scale>
          <a:sx n="88" d="100"/>
          <a:sy n="88" d="100"/>
        </p:scale>
        <p:origin x="35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F9EAFD-BB2B-4176-B086-61AE6E295817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670FEF-9100-461A-84CD-A992D88CC665}">
      <dgm:prSet phldrT="[Text]" custT="1"/>
      <dgm:spPr/>
      <dgm:t>
        <a:bodyPr/>
        <a:lstStyle/>
        <a:p>
          <a:r>
            <a:rPr lang="en-US" sz="2000" b="1" dirty="0" smtClean="0">
              <a:solidFill>
                <a:schemeClr val="tx1"/>
              </a:solidFill>
            </a:rPr>
            <a:t>Feature Importance Analysis</a:t>
          </a:r>
          <a:endParaRPr lang="en-US" sz="2000" dirty="0">
            <a:solidFill>
              <a:schemeClr val="tx1"/>
            </a:solidFill>
          </a:endParaRPr>
        </a:p>
      </dgm:t>
    </dgm:pt>
    <dgm:pt modelId="{BFC8E8C0-821B-49CA-8D6B-BF59A0DABE27}" type="parTrans" cxnId="{B179F355-E89E-40FB-BB86-63686F43B66F}">
      <dgm:prSet/>
      <dgm:spPr/>
      <dgm:t>
        <a:bodyPr/>
        <a:lstStyle/>
        <a:p>
          <a:endParaRPr lang="en-US"/>
        </a:p>
      </dgm:t>
    </dgm:pt>
    <dgm:pt modelId="{4F1056B2-82B2-44FA-9C1D-107A35DB2A91}" type="sibTrans" cxnId="{B179F355-E89E-40FB-BB86-63686F43B66F}">
      <dgm:prSet/>
      <dgm:spPr/>
      <dgm:t>
        <a:bodyPr/>
        <a:lstStyle/>
        <a:p>
          <a:endParaRPr lang="en-US"/>
        </a:p>
      </dgm:t>
    </dgm:pt>
    <dgm:pt modelId="{E978BF42-098D-416A-A82D-3FD6E2372A25}">
      <dgm:prSet phldrT="[Text]" custT="1"/>
      <dgm:spPr/>
      <dgm:t>
        <a:bodyPr/>
        <a:lstStyle/>
        <a:p>
          <a:r>
            <a:rPr lang="en-US" sz="2000" b="1" dirty="0" smtClean="0">
              <a:solidFill>
                <a:schemeClr val="tx1"/>
              </a:solidFill>
            </a:rPr>
            <a:t>Regular Model Maintenance</a:t>
          </a:r>
          <a:endParaRPr lang="en-US" sz="2000" dirty="0">
            <a:solidFill>
              <a:schemeClr val="tx1"/>
            </a:solidFill>
          </a:endParaRPr>
        </a:p>
      </dgm:t>
    </dgm:pt>
    <dgm:pt modelId="{50035339-9DDB-4A7A-B0A4-59EA2CB6589B}" type="parTrans" cxnId="{C8A24E16-BBC9-49C5-BADF-318B84D7B142}">
      <dgm:prSet/>
      <dgm:spPr/>
      <dgm:t>
        <a:bodyPr/>
        <a:lstStyle/>
        <a:p>
          <a:endParaRPr lang="en-US"/>
        </a:p>
      </dgm:t>
    </dgm:pt>
    <dgm:pt modelId="{53B04F5B-1A04-4F3F-9D97-A0D9915EE052}" type="sibTrans" cxnId="{C8A24E16-BBC9-49C5-BADF-318B84D7B142}">
      <dgm:prSet/>
      <dgm:spPr/>
      <dgm:t>
        <a:bodyPr/>
        <a:lstStyle/>
        <a:p>
          <a:endParaRPr lang="en-US"/>
        </a:p>
      </dgm:t>
    </dgm:pt>
    <dgm:pt modelId="{17AAC9E4-F6C4-4B38-AF8B-4342544C38F1}">
      <dgm:prSet phldrT="[Text]" custT="1"/>
      <dgm:spPr/>
      <dgm:t>
        <a:bodyPr/>
        <a:lstStyle/>
        <a:p>
          <a:r>
            <a:rPr lang="en-US" sz="2000" b="1" dirty="0" smtClean="0">
              <a:solidFill>
                <a:schemeClr val="tx1"/>
              </a:solidFill>
            </a:rPr>
            <a:t>Resource Allocation</a:t>
          </a:r>
          <a:endParaRPr lang="en-US" sz="2000" dirty="0">
            <a:solidFill>
              <a:schemeClr val="tx1"/>
            </a:solidFill>
          </a:endParaRPr>
        </a:p>
      </dgm:t>
    </dgm:pt>
    <dgm:pt modelId="{A4C0578A-C333-4558-A1D9-468C92B48970}" type="parTrans" cxnId="{4AD625D2-0A95-4B7B-834A-0055C4A8C049}">
      <dgm:prSet/>
      <dgm:spPr/>
      <dgm:t>
        <a:bodyPr/>
        <a:lstStyle/>
        <a:p>
          <a:endParaRPr lang="en-US"/>
        </a:p>
      </dgm:t>
    </dgm:pt>
    <dgm:pt modelId="{94399B3D-D77D-4BC9-931D-9C24226CFFBA}" type="sibTrans" cxnId="{4AD625D2-0A95-4B7B-834A-0055C4A8C049}">
      <dgm:prSet/>
      <dgm:spPr/>
      <dgm:t>
        <a:bodyPr/>
        <a:lstStyle/>
        <a:p>
          <a:endParaRPr lang="en-US"/>
        </a:p>
      </dgm:t>
    </dgm:pt>
    <dgm:pt modelId="{54267417-0404-4208-8DC6-8272AF517AFA}">
      <dgm:prSet custT="1"/>
      <dgm:spPr/>
      <dgm:t>
        <a:bodyPr/>
        <a:lstStyle/>
        <a:p>
          <a:r>
            <a:rPr lang="en-US" sz="2000" b="1" dirty="0" smtClean="0">
              <a:solidFill>
                <a:schemeClr val="tx1"/>
              </a:solidFill>
            </a:rPr>
            <a:t>Identify High Churn-Risk Customers</a:t>
          </a:r>
          <a:r>
            <a:rPr lang="en-US" sz="2000" dirty="0" smtClean="0">
              <a:solidFill>
                <a:schemeClr val="tx1"/>
              </a:solidFill>
            </a:rPr>
            <a:t>:</a:t>
          </a:r>
        </a:p>
      </dgm:t>
    </dgm:pt>
    <dgm:pt modelId="{C8FF4993-94A1-4253-8161-CA26E96BDA61}" type="parTrans" cxnId="{967687B7-79CC-44A2-9AB8-31417C73AB82}">
      <dgm:prSet/>
      <dgm:spPr/>
      <dgm:t>
        <a:bodyPr/>
        <a:lstStyle/>
        <a:p>
          <a:endParaRPr lang="en-US"/>
        </a:p>
      </dgm:t>
    </dgm:pt>
    <dgm:pt modelId="{528C4A01-79A5-4F30-9A70-3CCA152217E4}" type="sibTrans" cxnId="{967687B7-79CC-44A2-9AB8-31417C73AB82}">
      <dgm:prSet/>
      <dgm:spPr/>
      <dgm:t>
        <a:bodyPr/>
        <a:lstStyle/>
        <a:p>
          <a:endParaRPr lang="en-US"/>
        </a:p>
      </dgm:t>
    </dgm:pt>
    <dgm:pt modelId="{797E75D8-2197-4D60-98BA-FC789D2E05A3}">
      <dgm:prSet custT="1"/>
      <dgm:spPr/>
      <dgm:t>
        <a:bodyPr/>
        <a:lstStyle/>
        <a:p>
          <a:r>
            <a:rPr lang="en-US" sz="2000" b="1" dirty="0" smtClean="0">
              <a:solidFill>
                <a:schemeClr val="tx1"/>
              </a:solidFill>
            </a:rPr>
            <a:t>Customer Feedback Integration</a:t>
          </a:r>
          <a:endParaRPr lang="en-US" sz="2000" dirty="0">
            <a:solidFill>
              <a:schemeClr val="tx1"/>
            </a:solidFill>
          </a:endParaRPr>
        </a:p>
      </dgm:t>
    </dgm:pt>
    <dgm:pt modelId="{982B1676-9AF3-432A-B99A-E40589E46CE0}" type="parTrans" cxnId="{A60C5E30-30AC-4BD8-87A1-E2E88F238895}">
      <dgm:prSet/>
      <dgm:spPr/>
      <dgm:t>
        <a:bodyPr/>
        <a:lstStyle/>
        <a:p>
          <a:endParaRPr lang="en-US"/>
        </a:p>
      </dgm:t>
    </dgm:pt>
    <dgm:pt modelId="{667D3B56-3A45-4F12-BFF1-41A3CBC2BA2D}" type="sibTrans" cxnId="{A60C5E30-30AC-4BD8-87A1-E2E88F238895}">
      <dgm:prSet/>
      <dgm:spPr/>
      <dgm:t>
        <a:bodyPr/>
        <a:lstStyle/>
        <a:p>
          <a:endParaRPr lang="en-US"/>
        </a:p>
      </dgm:t>
    </dgm:pt>
    <dgm:pt modelId="{61CAB897-6905-4E52-B86D-E885E2DBACC0}" type="pres">
      <dgm:prSet presAssocID="{7EF9EAFD-BB2B-4176-B086-61AE6E29581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795CDE0-74C3-46A3-907D-E3078F9AADE5}" type="pres">
      <dgm:prSet presAssocID="{7EF9EAFD-BB2B-4176-B086-61AE6E295817}" presName="cycle" presStyleCnt="0"/>
      <dgm:spPr/>
    </dgm:pt>
    <dgm:pt modelId="{95F6887B-BBF5-461E-B9DF-0D238BA635C5}" type="pres">
      <dgm:prSet presAssocID="{CD670FEF-9100-461A-84CD-A992D88CC665}" presName="nodeFirs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426278-4E72-4313-97A9-A1313C1B53DC}" type="pres">
      <dgm:prSet presAssocID="{4F1056B2-82B2-44FA-9C1D-107A35DB2A91}" presName="sibTransFirstNode" presStyleLbl="bgShp" presStyleIdx="0" presStyleCnt="1"/>
      <dgm:spPr/>
      <dgm:t>
        <a:bodyPr/>
        <a:lstStyle/>
        <a:p>
          <a:endParaRPr lang="en-US"/>
        </a:p>
      </dgm:t>
    </dgm:pt>
    <dgm:pt modelId="{C71377F6-7E74-4F18-8A83-E8D3A48BD171}" type="pres">
      <dgm:prSet presAssocID="{E978BF42-098D-416A-A82D-3FD6E2372A25}" presName="nodeFollowingNodes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1F5ACC-0791-451B-867E-C0A8335D80A3}" type="pres">
      <dgm:prSet presAssocID="{17AAC9E4-F6C4-4B38-AF8B-4342544C38F1}" presName="nodeFollowingNodes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47E6BB-821C-422F-B5B9-EE896BEFF6BE}" type="pres">
      <dgm:prSet presAssocID="{797E75D8-2197-4D60-98BA-FC789D2E05A3}" presName="nodeFollowingNodes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43403F-D5E8-495F-A4D7-79CF18E820E7}" type="pres">
      <dgm:prSet presAssocID="{54267417-0404-4208-8DC6-8272AF517AFA}" presName="nodeFollowingNodes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5EC9223-48FE-421C-B38A-D4CA0AC3D68E}" type="presOf" srcId="{7EF9EAFD-BB2B-4176-B086-61AE6E295817}" destId="{61CAB897-6905-4E52-B86D-E885E2DBACC0}" srcOrd="0" destOrd="0" presId="urn:microsoft.com/office/officeart/2005/8/layout/cycle3"/>
    <dgm:cxn modelId="{A45530C9-6F8E-424B-A2BE-E93F9F0AB8F8}" type="presOf" srcId="{17AAC9E4-F6C4-4B38-AF8B-4342544C38F1}" destId="{061F5ACC-0791-451B-867E-C0A8335D80A3}" srcOrd="0" destOrd="0" presId="urn:microsoft.com/office/officeart/2005/8/layout/cycle3"/>
    <dgm:cxn modelId="{E4E32CFD-E30E-409C-A296-93828F44BA5C}" type="presOf" srcId="{E978BF42-098D-416A-A82D-3FD6E2372A25}" destId="{C71377F6-7E74-4F18-8A83-E8D3A48BD171}" srcOrd="0" destOrd="0" presId="urn:microsoft.com/office/officeart/2005/8/layout/cycle3"/>
    <dgm:cxn modelId="{FFB9B868-9538-47AD-8B3B-E5BCB7D1338D}" type="presOf" srcId="{4F1056B2-82B2-44FA-9C1D-107A35DB2A91}" destId="{98426278-4E72-4313-97A9-A1313C1B53DC}" srcOrd="0" destOrd="0" presId="urn:microsoft.com/office/officeart/2005/8/layout/cycle3"/>
    <dgm:cxn modelId="{967687B7-79CC-44A2-9AB8-31417C73AB82}" srcId="{7EF9EAFD-BB2B-4176-B086-61AE6E295817}" destId="{54267417-0404-4208-8DC6-8272AF517AFA}" srcOrd="4" destOrd="0" parTransId="{C8FF4993-94A1-4253-8161-CA26E96BDA61}" sibTransId="{528C4A01-79A5-4F30-9A70-3CCA152217E4}"/>
    <dgm:cxn modelId="{A60C5E30-30AC-4BD8-87A1-E2E88F238895}" srcId="{7EF9EAFD-BB2B-4176-B086-61AE6E295817}" destId="{797E75D8-2197-4D60-98BA-FC789D2E05A3}" srcOrd="3" destOrd="0" parTransId="{982B1676-9AF3-432A-B99A-E40589E46CE0}" sibTransId="{667D3B56-3A45-4F12-BFF1-41A3CBC2BA2D}"/>
    <dgm:cxn modelId="{88D0A87A-D778-4B82-B17B-664F6818A86C}" type="presOf" srcId="{54267417-0404-4208-8DC6-8272AF517AFA}" destId="{4B43403F-D5E8-495F-A4D7-79CF18E820E7}" srcOrd="0" destOrd="0" presId="urn:microsoft.com/office/officeart/2005/8/layout/cycle3"/>
    <dgm:cxn modelId="{4AD625D2-0A95-4B7B-834A-0055C4A8C049}" srcId="{7EF9EAFD-BB2B-4176-B086-61AE6E295817}" destId="{17AAC9E4-F6C4-4B38-AF8B-4342544C38F1}" srcOrd="2" destOrd="0" parTransId="{A4C0578A-C333-4558-A1D9-468C92B48970}" sibTransId="{94399B3D-D77D-4BC9-931D-9C24226CFFBA}"/>
    <dgm:cxn modelId="{B179F355-E89E-40FB-BB86-63686F43B66F}" srcId="{7EF9EAFD-BB2B-4176-B086-61AE6E295817}" destId="{CD670FEF-9100-461A-84CD-A992D88CC665}" srcOrd="0" destOrd="0" parTransId="{BFC8E8C0-821B-49CA-8D6B-BF59A0DABE27}" sibTransId="{4F1056B2-82B2-44FA-9C1D-107A35DB2A91}"/>
    <dgm:cxn modelId="{B3F6F8FF-3A54-4679-9436-14D6E6DE3FD2}" type="presOf" srcId="{797E75D8-2197-4D60-98BA-FC789D2E05A3}" destId="{EE47E6BB-821C-422F-B5B9-EE896BEFF6BE}" srcOrd="0" destOrd="0" presId="urn:microsoft.com/office/officeart/2005/8/layout/cycle3"/>
    <dgm:cxn modelId="{0FCD9183-9A0C-444B-A668-EBB96E9FBAA1}" type="presOf" srcId="{CD670FEF-9100-461A-84CD-A992D88CC665}" destId="{95F6887B-BBF5-461E-B9DF-0D238BA635C5}" srcOrd="0" destOrd="0" presId="urn:microsoft.com/office/officeart/2005/8/layout/cycle3"/>
    <dgm:cxn modelId="{C8A24E16-BBC9-49C5-BADF-318B84D7B142}" srcId="{7EF9EAFD-BB2B-4176-B086-61AE6E295817}" destId="{E978BF42-098D-416A-A82D-3FD6E2372A25}" srcOrd="1" destOrd="0" parTransId="{50035339-9DDB-4A7A-B0A4-59EA2CB6589B}" sibTransId="{53B04F5B-1A04-4F3F-9D97-A0D9915EE052}"/>
    <dgm:cxn modelId="{65071AB7-0D9A-4116-8E28-2D5FAC0502E2}" type="presParOf" srcId="{61CAB897-6905-4E52-B86D-E885E2DBACC0}" destId="{4795CDE0-74C3-46A3-907D-E3078F9AADE5}" srcOrd="0" destOrd="0" presId="urn:microsoft.com/office/officeart/2005/8/layout/cycle3"/>
    <dgm:cxn modelId="{98496DBA-492E-463A-902C-D2D53F760D24}" type="presParOf" srcId="{4795CDE0-74C3-46A3-907D-E3078F9AADE5}" destId="{95F6887B-BBF5-461E-B9DF-0D238BA635C5}" srcOrd="0" destOrd="0" presId="urn:microsoft.com/office/officeart/2005/8/layout/cycle3"/>
    <dgm:cxn modelId="{75D0D1E0-F745-458E-A972-269FE1E0D3E2}" type="presParOf" srcId="{4795CDE0-74C3-46A3-907D-E3078F9AADE5}" destId="{98426278-4E72-4313-97A9-A1313C1B53DC}" srcOrd="1" destOrd="0" presId="urn:microsoft.com/office/officeart/2005/8/layout/cycle3"/>
    <dgm:cxn modelId="{D2D32185-6C8B-49F6-901D-8F5AD070C2B1}" type="presParOf" srcId="{4795CDE0-74C3-46A3-907D-E3078F9AADE5}" destId="{C71377F6-7E74-4F18-8A83-E8D3A48BD171}" srcOrd="2" destOrd="0" presId="urn:microsoft.com/office/officeart/2005/8/layout/cycle3"/>
    <dgm:cxn modelId="{387A8590-FDB3-4A6A-A85B-5BDB7CDA6BB7}" type="presParOf" srcId="{4795CDE0-74C3-46A3-907D-E3078F9AADE5}" destId="{061F5ACC-0791-451B-867E-C0A8335D80A3}" srcOrd="3" destOrd="0" presId="urn:microsoft.com/office/officeart/2005/8/layout/cycle3"/>
    <dgm:cxn modelId="{F54879A7-B58F-4DCF-9B18-75D5E833BE13}" type="presParOf" srcId="{4795CDE0-74C3-46A3-907D-E3078F9AADE5}" destId="{EE47E6BB-821C-422F-B5B9-EE896BEFF6BE}" srcOrd="4" destOrd="0" presId="urn:microsoft.com/office/officeart/2005/8/layout/cycle3"/>
    <dgm:cxn modelId="{3B2FBA8F-CCBC-4AC6-A03B-B710D2850D66}" type="presParOf" srcId="{4795CDE0-74C3-46A3-907D-E3078F9AADE5}" destId="{4B43403F-D5E8-495F-A4D7-79CF18E820E7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426278-4E72-4313-97A9-A1313C1B53DC}">
      <dsp:nvSpPr>
        <dsp:cNvPr id="0" name=""/>
        <dsp:cNvSpPr/>
      </dsp:nvSpPr>
      <dsp:spPr>
        <a:xfrm>
          <a:off x="2217950" y="-30319"/>
          <a:ext cx="4828534" cy="4828534"/>
        </a:xfrm>
        <a:prstGeom prst="circularArrow">
          <a:avLst>
            <a:gd name="adj1" fmla="val 5544"/>
            <a:gd name="adj2" fmla="val 330680"/>
            <a:gd name="adj3" fmla="val 13751869"/>
            <a:gd name="adj4" fmla="val 17400622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F6887B-BBF5-461E-B9DF-0D238BA635C5}">
      <dsp:nvSpPr>
        <dsp:cNvPr id="0" name=""/>
        <dsp:cNvSpPr/>
      </dsp:nvSpPr>
      <dsp:spPr>
        <a:xfrm>
          <a:off x="3489995" y="1457"/>
          <a:ext cx="2284443" cy="11422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tx1"/>
              </a:solidFill>
            </a:rPr>
            <a:t>Feature Importance Analysis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3545754" y="57216"/>
        <a:ext cx="2172925" cy="1030703"/>
      </dsp:txXfrm>
    </dsp:sp>
    <dsp:sp modelId="{C71377F6-7E74-4F18-8A83-E8D3A48BD171}">
      <dsp:nvSpPr>
        <dsp:cNvPr id="0" name=""/>
        <dsp:cNvSpPr/>
      </dsp:nvSpPr>
      <dsp:spPr>
        <a:xfrm>
          <a:off x="5448294" y="1424244"/>
          <a:ext cx="2284443" cy="11422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tx1"/>
              </a:solidFill>
            </a:rPr>
            <a:t>Regular Model Maintenance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5504053" y="1480003"/>
        <a:ext cx="2172925" cy="1030703"/>
      </dsp:txXfrm>
    </dsp:sp>
    <dsp:sp modelId="{061F5ACC-0791-451B-867E-C0A8335D80A3}">
      <dsp:nvSpPr>
        <dsp:cNvPr id="0" name=""/>
        <dsp:cNvSpPr/>
      </dsp:nvSpPr>
      <dsp:spPr>
        <a:xfrm>
          <a:off x="4700290" y="3726362"/>
          <a:ext cx="2284443" cy="11422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tx1"/>
              </a:solidFill>
            </a:rPr>
            <a:t>Resource Allocation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4756049" y="3782121"/>
        <a:ext cx="2172925" cy="1030703"/>
      </dsp:txXfrm>
    </dsp:sp>
    <dsp:sp modelId="{EE47E6BB-821C-422F-B5B9-EE896BEFF6BE}">
      <dsp:nvSpPr>
        <dsp:cNvPr id="0" name=""/>
        <dsp:cNvSpPr/>
      </dsp:nvSpPr>
      <dsp:spPr>
        <a:xfrm>
          <a:off x="2279700" y="3726362"/>
          <a:ext cx="2284443" cy="11422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tx1"/>
              </a:solidFill>
            </a:rPr>
            <a:t>Customer Feedback Integration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2335459" y="3782121"/>
        <a:ext cx="2172925" cy="1030703"/>
      </dsp:txXfrm>
    </dsp:sp>
    <dsp:sp modelId="{4B43403F-D5E8-495F-A4D7-79CF18E820E7}">
      <dsp:nvSpPr>
        <dsp:cNvPr id="0" name=""/>
        <dsp:cNvSpPr/>
      </dsp:nvSpPr>
      <dsp:spPr>
        <a:xfrm>
          <a:off x="1531697" y="1424244"/>
          <a:ext cx="2284443" cy="11422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tx1"/>
              </a:solidFill>
            </a:rPr>
            <a:t>Identify High Churn-Risk Customers</a:t>
          </a:r>
          <a:r>
            <a:rPr lang="en-US" sz="2000" kern="1200" dirty="0" smtClean="0">
              <a:solidFill>
                <a:schemeClr val="tx1"/>
              </a:solidFill>
            </a:rPr>
            <a:t>:</a:t>
          </a:r>
        </a:p>
      </dsp:txBody>
      <dsp:txXfrm>
        <a:off x="1587456" y="1480003"/>
        <a:ext cx="2172925" cy="10307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AC4FB2-6169-4EA3-8E16-C57E5BF7AF4D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E860B1-B388-4FD4-9D58-FF966C41A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974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860B1-B388-4FD4-9D58-FF966C41A15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331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860B1-B388-4FD4-9D58-FF966C41A15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547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04150-38AC-4250-BB6C-25B855AE7611}" type="datetime1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25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587B-85F4-4F1E-8D01-0C1C1A60B679}" type="datetime1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36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8AE6-B669-4FFF-8DD8-FAF5DEE4425D}" type="datetime1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0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D1D00-0CBB-446C-908F-F968822F6B74}" type="datetime1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37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50AC4-1B95-474E-B239-BD3A6D830212}" type="datetime1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13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A3304-B606-4FE7-A20F-68CAE1B75630}" type="datetime1">
              <a:rPr lang="en-US" smtClean="0"/>
              <a:t>9/21/2023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85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6F017-C3B1-4BBE-81A5-7A2C8D476669}" type="datetime1">
              <a:rPr lang="en-US" smtClean="0"/>
              <a:t>9/21/2023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937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FD46-F816-4DD0-A6F9-F9C6EDDF8339}" type="datetime1">
              <a:rPr lang="en-US" smtClean="0"/>
              <a:t>9/21/2023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5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415CF-5026-4246-8207-8E82CBA9A234}" type="datetime1">
              <a:rPr lang="en-US" smtClean="0"/>
              <a:t>9/21/2023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25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76CCB-B328-4224-90AC-4EFCBFD52506}" type="datetime1">
              <a:rPr lang="en-US" smtClean="0"/>
              <a:t>9/21/2023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39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01731-11C7-49DA-A3EF-F5ADEE576FC9}" type="datetime1">
              <a:rPr lang="en-US" smtClean="0"/>
              <a:t>9/21/2023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047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B59C2-E3AC-4509-854A-81DB9670820E}" type="datetime1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5588A-2571-46AB-BFB2-E6D84C737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20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microsoft.com/office/2007/relationships/diagramDrawing" Target="../diagrams/drawing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microsoft.com/office/2007/relationships/hdphoto" Target="../media/hdphoto1.wdp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1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118293" y="2"/>
            <a:ext cx="11015907" cy="830997"/>
            <a:chOff x="1372153" y="417948"/>
            <a:chExt cx="10128178" cy="830997"/>
          </a:xfrm>
        </p:grpSpPr>
        <p:sp>
          <p:nvSpPr>
            <p:cNvPr id="7" name="Rectangle 1"/>
            <p:cNvSpPr txBox="1">
              <a:spLocks noChangeArrowheads="1"/>
            </p:cNvSpPr>
            <p:nvPr/>
          </p:nvSpPr>
          <p:spPr bwMode="auto">
            <a:xfrm>
              <a:off x="1372153" y="417948"/>
              <a:ext cx="8277344" cy="83099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alt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Prediction, Assignment 1, Abstraction</a:t>
              </a:r>
            </a:p>
            <a:p>
              <a:pPr algn="l">
                <a:lnSpc>
                  <a:spcPct val="100000"/>
                </a:lnSpc>
              </a:pPr>
              <a:endParaRPr lang="en-US" altLang="en-US" sz="1800" dirty="0"/>
            </a:p>
          </p:txBody>
        </p:sp>
        <p:pic>
          <p:nvPicPr>
            <p:cNvPr id="8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5417" y="451443"/>
              <a:ext cx="1374914" cy="614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/>
          <p:cNvSpPr/>
          <p:nvPr/>
        </p:nvSpPr>
        <p:spPr>
          <a:xfrm>
            <a:off x="81280" y="715194"/>
            <a:ext cx="12052924" cy="57695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b="16582"/>
          <a:stretch/>
        </p:blipFill>
        <p:spPr>
          <a:xfrm>
            <a:off x="81280" y="6496885"/>
            <a:ext cx="10658679" cy="300155"/>
          </a:xfrm>
          <a:prstGeom prst="rect">
            <a:avLst/>
          </a:prstGeom>
        </p:spPr>
      </p:pic>
      <p:pic>
        <p:nvPicPr>
          <p:cNvPr id="2" name="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280" y="715194"/>
            <a:ext cx="12052920" cy="578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53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10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2784" y="185158"/>
            <a:ext cx="11580783" cy="818684"/>
            <a:chOff x="471835" y="388710"/>
            <a:chExt cx="11965003" cy="818684"/>
          </a:xfrm>
        </p:grpSpPr>
        <p:sp>
          <p:nvSpPr>
            <p:cNvPr id="9" name="Rectangle 1"/>
            <p:cNvSpPr txBox="1">
              <a:spLocks noChangeArrowheads="1"/>
            </p:cNvSpPr>
            <p:nvPr/>
          </p:nvSpPr>
          <p:spPr bwMode="auto">
            <a:xfrm>
              <a:off x="471835" y="459497"/>
              <a:ext cx="10255106" cy="7478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Prediction, </a:t>
              </a:r>
              <a:r>
                <a:rPr 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Business </a:t>
              </a:r>
              <a:r>
                <a:rPr 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Recommendations II</a:t>
              </a:r>
              <a:endParaRPr lang="en-US" sz="3600" dirty="0">
                <a:solidFill>
                  <a:schemeClr val="accent5">
                    <a:lumMod val="50000"/>
                  </a:schemeClr>
                </a:solidFill>
                <a:latin typeface="Inter"/>
              </a:endParaRPr>
            </a:p>
            <a:p>
              <a:endParaRPr lang="en-US" altLang="en-US" sz="1800" dirty="0"/>
            </a:p>
          </p:txBody>
        </p:sp>
        <p:pic>
          <p:nvPicPr>
            <p:cNvPr id="10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5511" y="388710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0"/>
          <p:cNvSpPr/>
          <p:nvPr/>
        </p:nvSpPr>
        <p:spPr>
          <a:xfrm>
            <a:off x="81280" y="1017693"/>
            <a:ext cx="12052924" cy="53386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011519476"/>
              </p:ext>
            </p:extLst>
          </p:nvPr>
        </p:nvGraphicFramePr>
        <p:xfrm>
          <a:off x="1475524" y="1142909"/>
          <a:ext cx="9264435" cy="4870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0"/>
          <a:srcRect b="16582"/>
          <a:stretch/>
        </p:blipFill>
        <p:spPr>
          <a:xfrm>
            <a:off x="81279" y="6370201"/>
            <a:ext cx="10658679" cy="43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36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16540" y="2"/>
            <a:ext cx="11817663" cy="830997"/>
            <a:chOff x="635011" y="417948"/>
            <a:chExt cx="10865320" cy="830997"/>
          </a:xfrm>
        </p:grpSpPr>
        <p:sp>
          <p:nvSpPr>
            <p:cNvPr id="7" name="Rectangle 1"/>
            <p:cNvSpPr txBox="1">
              <a:spLocks noChangeArrowheads="1"/>
            </p:cNvSpPr>
            <p:nvPr/>
          </p:nvSpPr>
          <p:spPr bwMode="auto">
            <a:xfrm>
              <a:off x="635011" y="417948"/>
              <a:ext cx="9751629" cy="83099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alt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Prediction, Data Description &amp; Datatypes</a:t>
              </a:r>
            </a:p>
            <a:p>
              <a:pPr algn="l">
                <a:lnSpc>
                  <a:spcPct val="100000"/>
                </a:lnSpc>
              </a:pPr>
              <a:endParaRPr lang="en-US" altLang="en-US" sz="1800" dirty="0"/>
            </a:p>
          </p:txBody>
        </p:sp>
        <p:pic>
          <p:nvPicPr>
            <p:cNvPr id="8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5417" y="451443"/>
              <a:ext cx="1374914" cy="614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/>
          <p:cNvSpPr/>
          <p:nvPr/>
        </p:nvSpPr>
        <p:spPr>
          <a:xfrm>
            <a:off x="81280" y="715194"/>
            <a:ext cx="12052924" cy="57695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419878" y="830999"/>
          <a:ext cx="11411339" cy="5487571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600982">
                  <a:extLst>
                    <a:ext uri="{9D8B030D-6E8A-4147-A177-3AD203B41FA5}">
                      <a16:colId xmlns:a16="http://schemas.microsoft.com/office/drawing/2014/main" val="3358448221"/>
                    </a:ext>
                  </a:extLst>
                </a:gridCol>
                <a:gridCol w="8417594">
                  <a:extLst>
                    <a:ext uri="{9D8B030D-6E8A-4147-A177-3AD203B41FA5}">
                      <a16:colId xmlns:a16="http://schemas.microsoft.com/office/drawing/2014/main" val="777679434"/>
                    </a:ext>
                  </a:extLst>
                </a:gridCol>
                <a:gridCol w="1392763">
                  <a:extLst>
                    <a:ext uri="{9D8B030D-6E8A-4147-A177-3AD203B41FA5}">
                      <a16:colId xmlns:a16="http://schemas.microsoft.com/office/drawing/2014/main" val="3337591997"/>
                    </a:ext>
                  </a:extLst>
                </a:gridCol>
              </a:tblGrid>
              <a:tr h="2766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Feature 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" marR="1171" marT="117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effectLst/>
                        </a:rPr>
                        <a:t>Description</a:t>
                      </a:r>
                    </a:p>
                  </a:txBody>
                  <a:tcPr marL="60960" marR="60960" marT="30480" marB="3048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effectLst/>
                        </a:rPr>
                        <a:t>Data Type</a:t>
                      </a:r>
                    </a:p>
                  </a:txBody>
                  <a:tcPr marL="60960" marR="60960" marT="30480" marB="3048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385986"/>
                  </a:ext>
                </a:extLst>
              </a:tr>
              <a:tr h="225826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 </a:t>
                      </a:r>
                      <a:r>
                        <a:rPr lang="en-US" sz="1500" b="0" u="none" strike="noStrike" dirty="0" err="1" smtClean="0">
                          <a:effectLst/>
                          <a:latin typeface="+mn-lt"/>
                        </a:rPr>
                        <a:t>customerID</a:t>
                      </a:r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u="none" strike="noStrike" dirty="0">
                          <a:effectLst/>
                          <a:latin typeface="+mj-lt"/>
                        </a:rPr>
                        <a:t> Customer ID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</a:t>
                      </a:r>
                      <a:endParaRPr lang="en-US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769431"/>
                  </a:ext>
                </a:extLst>
              </a:tr>
              <a:tr h="225826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 gender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u="none" strike="noStrike" dirty="0">
                          <a:effectLst/>
                          <a:latin typeface="+mj-lt"/>
                        </a:rPr>
                        <a:t> Whether the customer is a male or a female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</a:t>
                      </a:r>
                      <a:endParaRPr lang="en-US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897762"/>
                  </a:ext>
                </a:extLst>
              </a:tr>
              <a:tr h="225826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 </a:t>
                      </a:r>
                      <a:r>
                        <a:rPr lang="en-US" sz="1500" b="0" u="none" strike="noStrike" dirty="0" err="1" smtClean="0">
                          <a:effectLst/>
                          <a:latin typeface="+mn-lt"/>
                        </a:rPr>
                        <a:t>SeniorCitizen</a:t>
                      </a:r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u="none" strike="noStrike" dirty="0">
                          <a:effectLst/>
                          <a:latin typeface="+mj-lt"/>
                        </a:rPr>
                        <a:t> Whether the customer is a senior citizen or not (1, 0)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numeric</a:t>
                      </a:r>
                      <a:r>
                        <a:rPr lang="en-US" sz="15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500" b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en-US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344372"/>
                  </a:ext>
                </a:extLst>
              </a:tr>
              <a:tr h="225826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 Partner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u="none" strike="noStrike" dirty="0">
                          <a:effectLst/>
                          <a:latin typeface="+mj-lt"/>
                        </a:rPr>
                        <a:t> Whether the customer has a partner or not (Yes, No)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</a:t>
                      </a:r>
                      <a:endParaRPr lang="en-US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240652"/>
                  </a:ext>
                </a:extLst>
              </a:tr>
              <a:tr h="225826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 Dependents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u="none" strike="noStrike" dirty="0">
                          <a:effectLst/>
                          <a:latin typeface="+mj-lt"/>
                        </a:rPr>
                        <a:t> Whether the customer has dependents or not (Yes, No)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</a:t>
                      </a:r>
                      <a:endParaRPr lang="en-US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298593"/>
                  </a:ext>
                </a:extLst>
              </a:tr>
              <a:tr h="225826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 tenure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u="none" strike="noStrike" dirty="0">
                          <a:effectLst/>
                          <a:latin typeface="+mj-lt"/>
                        </a:rPr>
                        <a:t> Number of months the customer has stayed with the company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numeric</a:t>
                      </a:r>
                      <a:r>
                        <a:rPr lang="en-US" sz="15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500" b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en-US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803326"/>
                  </a:ext>
                </a:extLst>
              </a:tr>
              <a:tr h="225826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 </a:t>
                      </a:r>
                      <a:r>
                        <a:rPr lang="en-US" sz="1500" b="0" u="none" strike="noStrike" dirty="0" err="1" smtClean="0">
                          <a:effectLst/>
                          <a:latin typeface="+mn-lt"/>
                        </a:rPr>
                        <a:t>PhoneService</a:t>
                      </a:r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u="none" strike="noStrike" dirty="0">
                          <a:effectLst/>
                          <a:latin typeface="+mj-lt"/>
                        </a:rPr>
                        <a:t> Whether the customer has a phone service or not (Yes, No)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</a:t>
                      </a:r>
                      <a:endParaRPr lang="en-US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240648"/>
                  </a:ext>
                </a:extLst>
              </a:tr>
              <a:tr h="225826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 </a:t>
                      </a:r>
                      <a:r>
                        <a:rPr lang="en-US" sz="1500" b="0" u="none" strike="noStrike" dirty="0" err="1" smtClean="0">
                          <a:effectLst/>
                          <a:latin typeface="+mn-lt"/>
                        </a:rPr>
                        <a:t>MultipleLines</a:t>
                      </a:r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u="none" strike="noStrike" dirty="0">
                          <a:effectLst/>
                          <a:latin typeface="+mj-lt"/>
                        </a:rPr>
                        <a:t> Whether the customer has multiple lines or not (Yes, No, No phone service)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</a:t>
                      </a:r>
                      <a:endParaRPr lang="en-US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727431"/>
                  </a:ext>
                </a:extLst>
              </a:tr>
              <a:tr h="225826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 </a:t>
                      </a:r>
                      <a:r>
                        <a:rPr lang="en-US" sz="1500" b="0" u="none" strike="noStrike" dirty="0" err="1" smtClean="0">
                          <a:effectLst/>
                          <a:latin typeface="+mn-lt"/>
                        </a:rPr>
                        <a:t>InternetService</a:t>
                      </a:r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u="none" strike="noStrike" dirty="0">
                          <a:effectLst/>
                          <a:latin typeface="+mj-lt"/>
                        </a:rPr>
                        <a:t> Customer’s internet service provider (DSL, Fiber optic, No)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</a:t>
                      </a:r>
                      <a:endParaRPr lang="en-US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454666"/>
                  </a:ext>
                </a:extLst>
              </a:tr>
              <a:tr h="225826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 </a:t>
                      </a:r>
                      <a:r>
                        <a:rPr lang="en-US" sz="1500" b="0" u="none" strike="noStrike" dirty="0" err="1" smtClean="0">
                          <a:effectLst/>
                          <a:latin typeface="+mn-lt"/>
                        </a:rPr>
                        <a:t>OnlineSecurity</a:t>
                      </a:r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u="none" strike="noStrike" dirty="0">
                          <a:effectLst/>
                          <a:latin typeface="+mj-lt"/>
                        </a:rPr>
                        <a:t> Whether the customer has online security or not (Yes, No, No internet service)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</a:t>
                      </a:r>
                      <a:endParaRPr lang="en-US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981847"/>
                  </a:ext>
                </a:extLst>
              </a:tr>
              <a:tr h="225826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 </a:t>
                      </a:r>
                      <a:r>
                        <a:rPr lang="en-US" sz="1500" b="0" u="none" strike="noStrike" dirty="0" err="1" smtClean="0">
                          <a:effectLst/>
                          <a:latin typeface="+mn-lt"/>
                        </a:rPr>
                        <a:t>OnlineBackup</a:t>
                      </a:r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u="none" strike="noStrike" dirty="0">
                          <a:effectLst/>
                          <a:latin typeface="+mj-lt"/>
                        </a:rPr>
                        <a:t> Whether the customer has online backup or not (Yes, No, No internet service)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</a:t>
                      </a:r>
                      <a:endParaRPr lang="en-US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677690"/>
                  </a:ext>
                </a:extLst>
              </a:tr>
              <a:tr h="225826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 </a:t>
                      </a:r>
                      <a:r>
                        <a:rPr lang="en-US" sz="1500" b="0" u="none" strike="noStrike" dirty="0" err="1" smtClean="0">
                          <a:effectLst/>
                          <a:latin typeface="+mn-lt"/>
                        </a:rPr>
                        <a:t>DeviceProtection</a:t>
                      </a:r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u="none" strike="noStrike" dirty="0">
                          <a:effectLst/>
                          <a:latin typeface="+mj-lt"/>
                        </a:rPr>
                        <a:t> Whether the customer has device protection or not (Yes, No, No internet service)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</a:t>
                      </a:r>
                      <a:endParaRPr lang="en-US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89281"/>
                  </a:ext>
                </a:extLst>
              </a:tr>
              <a:tr h="225826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 </a:t>
                      </a:r>
                      <a:r>
                        <a:rPr lang="en-US" sz="1500" b="0" u="none" strike="noStrike" dirty="0" err="1" smtClean="0">
                          <a:effectLst/>
                          <a:latin typeface="+mn-lt"/>
                        </a:rPr>
                        <a:t>TechSupport</a:t>
                      </a:r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u="none" strike="noStrike" dirty="0">
                          <a:effectLst/>
                          <a:latin typeface="+mj-lt"/>
                        </a:rPr>
                        <a:t> Whether the customer has tech support or not (Yes, No, No internet service)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</a:t>
                      </a:r>
                      <a:endParaRPr lang="en-US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931451"/>
                  </a:ext>
                </a:extLst>
              </a:tr>
              <a:tr h="225826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 </a:t>
                      </a:r>
                      <a:r>
                        <a:rPr lang="en-US" sz="1500" b="0" u="none" strike="noStrike" dirty="0" err="1" smtClean="0">
                          <a:effectLst/>
                          <a:latin typeface="+mn-lt"/>
                        </a:rPr>
                        <a:t>StreamingTV</a:t>
                      </a:r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u="none" strike="noStrike" dirty="0">
                          <a:effectLst/>
                          <a:latin typeface="+mj-lt"/>
                        </a:rPr>
                        <a:t> Whether the customer has streaming TV or not (Yes, No, No internet service)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</a:t>
                      </a:r>
                      <a:endParaRPr lang="en-US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448000"/>
                  </a:ext>
                </a:extLst>
              </a:tr>
              <a:tr h="225826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 </a:t>
                      </a:r>
                      <a:r>
                        <a:rPr lang="en-US" sz="1500" b="0" u="none" strike="noStrike" dirty="0" err="1" smtClean="0">
                          <a:effectLst/>
                          <a:latin typeface="+mn-lt"/>
                        </a:rPr>
                        <a:t>StreamingMovies</a:t>
                      </a:r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u="none" strike="noStrike" dirty="0">
                          <a:effectLst/>
                          <a:latin typeface="+mj-lt"/>
                        </a:rPr>
                        <a:t> Whether the customer has streaming movies or not (Yes, No, No internet service)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</a:t>
                      </a:r>
                      <a:endParaRPr lang="en-US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835629"/>
                  </a:ext>
                </a:extLst>
              </a:tr>
              <a:tr h="225826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 Contract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u="none" strike="noStrike" dirty="0">
                          <a:effectLst/>
                          <a:latin typeface="+mj-lt"/>
                        </a:rPr>
                        <a:t> The contract term of the customer (</a:t>
                      </a:r>
                      <a:r>
                        <a:rPr lang="en-US" sz="1500" b="0" u="none" strike="noStrike" dirty="0" smtClean="0">
                          <a:effectLst/>
                          <a:latin typeface="+mj-lt"/>
                        </a:rPr>
                        <a:t>Month to Month, One</a:t>
                      </a:r>
                      <a:r>
                        <a:rPr lang="en-US" sz="1500" b="0" u="none" strike="noStrike" baseline="0" dirty="0" smtClean="0">
                          <a:effectLst/>
                          <a:latin typeface="+mj-lt"/>
                        </a:rPr>
                        <a:t> Year, Two Years)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</a:t>
                      </a:r>
                      <a:endParaRPr lang="en-US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222050"/>
                  </a:ext>
                </a:extLst>
              </a:tr>
              <a:tr h="225826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 </a:t>
                      </a:r>
                      <a:r>
                        <a:rPr lang="en-US" sz="1500" b="0" u="none" strike="noStrike" dirty="0" err="1" smtClean="0">
                          <a:effectLst/>
                          <a:latin typeface="+mn-lt"/>
                        </a:rPr>
                        <a:t>PaperlessBilling</a:t>
                      </a:r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u="none" strike="noStrike" dirty="0">
                          <a:effectLst/>
                          <a:latin typeface="+mj-lt"/>
                        </a:rPr>
                        <a:t> Whether the customer has paperless billing or not (Yes, No)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</a:t>
                      </a:r>
                      <a:endParaRPr lang="en-US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99877"/>
                  </a:ext>
                </a:extLst>
              </a:tr>
              <a:tr h="439017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 </a:t>
                      </a:r>
                      <a:r>
                        <a:rPr lang="en-US" sz="1500" b="0" u="none" strike="noStrike" dirty="0" err="1" smtClean="0">
                          <a:effectLst/>
                          <a:latin typeface="+mn-lt"/>
                        </a:rPr>
                        <a:t>PaymentMethod</a:t>
                      </a:r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u="none" strike="noStrike" dirty="0">
                          <a:effectLst/>
                          <a:latin typeface="+mj-lt"/>
                        </a:rPr>
                        <a:t> The customer’s payment method (Electronic check, Mailed check, Bank transfer (automatic), Credit card (automatic))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  </a:t>
                      </a:r>
                      <a:endParaRPr lang="en-US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662453"/>
                  </a:ext>
                </a:extLst>
              </a:tr>
              <a:tr h="225826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 </a:t>
                      </a:r>
                      <a:r>
                        <a:rPr lang="en-US" sz="1500" b="0" u="none" strike="noStrike" dirty="0" err="1" smtClean="0">
                          <a:effectLst/>
                          <a:latin typeface="+mn-lt"/>
                        </a:rPr>
                        <a:t>MonthlyCharges</a:t>
                      </a:r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u="none" strike="noStrike" dirty="0">
                          <a:effectLst/>
                          <a:latin typeface="+mj-lt"/>
                        </a:rPr>
                        <a:t> The amount charged to the customer monthly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 </a:t>
                      </a:r>
                      <a:r>
                        <a:rPr lang="en-US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numeric </a:t>
                      </a:r>
                      <a:r>
                        <a:rPr lang="en-US" sz="15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500" b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en-US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015066"/>
                  </a:ext>
                </a:extLst>
              </a:tr>
              <a:tr h="225826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 </a:t>
                      </a:r>
                      <a:r>
                        <a:rPr lang="en-US" sz="1500" b="0" u="none" strike="noStrike" dirty="0" err="1" smtClean="0">
                          <a:effectLst/>
                          <a:latin typeface="+mn-lt"/>
                        </a:rPr>
                        <a:t>TotalCharges</a:t>
                      </a:r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u="none" strike="noStrike" dirty="0">
                          <a:effectLst/>
                          <a:latin typeface="+mj-lt"/>
                        </a:rPr>
                        <a:t> The total amount charged to the customer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object</a:t>
                      </a:r>
                      <a:endParaRPr lang="en-US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823523"/>
                  </a:ext>
                </a:extLst>
              </a:tr>
              <a:tr h="225826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500" b="0" u="none" strike="noStrike" dirty="0" smtClean="0">
                          <a:effectLst/>
                          <a:latin typeface="+mn-lt"/>
                        </a:rPr>
                        <a:t>  Churn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u="none" strike="noStrike" dirty="0">
                          <a:effectLst/>
                          <a:latin typeface="+mj-lt"/>
                        </a:rPr>
                        <a:t> Whether the customer churned or not (Yes or No)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</a:t>
                      </a:r>
                      <a:endParaRPr lang="en-US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247073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b="16582"/>
          <a:stretch/>
        </p:blipFill>
        <p:spPr>
          <a:xfrm>
            <a:off x="81280" y="6496885"/>
            <a:ext cx="10658679" cy="30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2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3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008355" y="185158"/>
            <a:ext cx="8945213" cy="715194"/>
            <a:chOff x="3194845" y="388710"/>
            <a:chExt cx="9241993" cy="715194"/>
          </a:xfrm>
        </p:grpSpPr>
        <p:sp>
          <p:nvSpPr>
            <p:cNvPr id="9" name="Rectangle 1"/>
            <p:cNvSpPr txBox="1">
              <a:spLocks noChangeArrowheads="1"/>
            </p:cNvSpPr>
            <p:nvPr/>
          </p:nvSpPr>
          <p:spPr bwMode="auto">
            <a:xfrm>
              <a:off x="3194845" y="577584"/>
              <a:ext cx="4847659" cy="443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2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Prediction, O</a:t>
              </a:r>
              <a:r>
                <a:rPr lang="en-US" sz="32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utliers</a:t>
              </a:r>
              <a:endParaRPr lang="en-US" altLang="en-US" sz="3200" dirty="0">
                <a:solidFill>
                  <a:schemeClr val="accent5">
                    <a:lumMod val="50000"/>
                  </a:schemeClr>
                </a:solidFill>
                <a:latin typeface="Inter"/>
              </a:endParaRPr>
            </a:p>
          </p:txBody>
        </p:sp>
        <p:pic>
          <p:nvPicPr>
            <p:cNvPr id="10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5511" y="388710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0"/>
          <p:cNvSpPr/>
          <p:nvPr/>
        </p:nvSpPr>
        <p:spPr>
          <a:xfrm>
            <a:off x="81280" y="1017693"/>
            <a:ext cx="12052924" cy="5429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Outliers, which are data points that significantly differ from the majority of the data in a dataset</a:t>
            </a:r>
            <a:endParaRPr lang="en-US" sz="280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93" y="1759912"/>
            <a:ext cx="10437556" cy="44657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b="16582"/>
          <a:stretch/>
        </p:blipFill>
        <p:spPr>
          <a:xfrm>
            <a:off x="81280" y="6496885"/>
            <a:ext cx="10658679" cy="3001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34482" y="1168747"/>
            <a:ext cx="101054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Söhne"/>
              </a:rPr>
              <a:t>Outliers</a:t>
            </a:r>
            <a:r>
              <a:rPr lang="en-US" dirty="0">
                <a:latin typeface="Söhne"/>
              </a:rPr>
              <a:t>, which are data points that significantly differ from the majority of the data in a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62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4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26958" y="185158"/>
            <a:ext cx="11826610" cy="715194"/>
            <a:chOff x="217851" y="388710"/>
            <a:chExt cx="12218987" cy="715194"/>
          </a:xfrm>
        </p:grpSpPr>
        <p:sp>
          <p:nvSpPr>
            <p:cNvPr id="9" name="Rectangle 1"/>
            <p:cNvSpPr txBox="1">
              <a:spLocks noChangeArrowheads="1"/>
            </p:cNvSpPr>
            <p:nvPr/>
          </p:nvSpPr>
          <p:spPr bwMode="auto">
            <a:xfrm>
              <a:off x="217851" y="577584"/>
              <a:ext cx="10801650" cy="443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2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Prediction, O</a:t>
              </a:r>
              <a:r>
                <a:rPr lang="en-US" sz="32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utliers, </a:t>
              </a:r>
              <a:r>
                <a:rPr lang="en-US" altLang="en-US" sz="32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Normalization(</a:t>
              </a:r>
              <a:r>
                <a:rPr lang="en-US" altLang="en-US" sz="3200" dirty="0" err="1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MaxAbsScaler</a:t>
              </a:r>
              <a:r>
                <a:rPr lang="en-US" altLang="en-US" sz="32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) </a:t>
              </a:r>
              <a:endParaRPr lang="en-US" altLang="en-US" sz="3200" dirty="0">
                <a:solidFill>
                  <a:schemeClr val="accent5">
                    <a:lumMod val="50000"/>
                  </a:schemeClr>
                </a:solidFill>
                <a:latin typeface="Inter"/>
              </a:endParaRPr>
            </a:p>
          </p:txBody>
        </p:sp>
        <p:pic>
          <p:nvPicPr>
            <p:cNvPr id="10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5511" y="388710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0"/>
          <p:cNvSpPr/>
          <p:nvPr/>
        </p:nvSpPr>
        <p:spPr>
          <a:xfrm>
            <a:off x="81280" y="1017693"/>
            <a:ext cx="12052924" cy="5429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85" y="1965769"/>
            <a:ext cx="10868313" cy="42903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b="16582"/>
          <a:stretch/>
        </p:blipFill>
        <p:spPr>
          <a:xfrm>
            <a:off x="81280" y="6496885"/>
            <a:ext cx="10658679" cy="3001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11763" y="1184988"/>
            <a:ext cx="10730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b="1" dirty="0" err="1" smtClean="0">
                <a:latin typeface="Inter"/>
              </a:rPr>
              <a:t>MaxAbsScaler</a:t>
            </a:r>
            <a:r>
              <a:rPr lang="en-US" altLang="en-US" dirty="0">
                <a:latin typeface="Inter"/>
              </a:rPr>
              <a:t> </a:t>
            </a:r>
            <a:r>
              <a:rPr lang="en-US" altLang="en-US" dirty="0" smtClean="0">
                <a:latin typeface="Inter"/>
              </a:rPr>
              <a:t>is </a:t>
            </a:r>
            <a:r>
              <a:rPr lang="en-US" dirty="0"/>
              <a:t>normalize numerical features in a way that each feature's values lie within the range [-1, 1] without shifting the feature's distribution</a:t>
            </a:r>
          </a:p>
        </p:txBody>
      </p:sp>
    </p:spTree>
    <p:extLst>
      <p:ext uri="{BB962C8B-B14F-4D97-AF65-F5344CB8AC3E}">
        <p14:creationId xmlns:p14="http://schemas.microsoft.com/office/powerpoint/2010/main" val="269981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5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949868" y="185158"/>
            <a:ext cx="11003697" cy="818684"/>
            <a:chOff x="1068063" y="388710"/>
            <a:chExt cx="11368775" cy="818684"/>
          </a:xfrm>
        </p:grpSpPr>
        <p:sp>
          <p:nvSpPr>
            <p:cNvPr id="9" name="Rectangle 1"/>
            <p:cNvSpPr txBox="1">
              <a:spLocks noChangeArrowheads="1"/>
            </p:cNvSpPr>
            <p:nvPr/>
          </p:nvSpPr>
          <p:spPr bwMode="auto">
            <a:xfrm>
              <a:off x="1068063" y="459497"/>
              <a:ext cx="9062655" cy="7478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Prediction, </a:t>
              </a:r>
              <a:r>
                <a:rPr 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PCA, Important Features</a:t>
              </a:r>
              <a:endParaRPr lang="en-US" sz="3600" dirty="0">
                <a:solidFill>
                  <a:schemeClr val="accent5">
                    <a:lumMod val="50000"/>
                  </a:schemeClr>
                </a:solidFill>
                <a:latin typeface="Inter"/>
              </a:endParaRPr>
            </a:p>
            <a:p>
              <a:endParaRPr lang="en-US" altLang="en-US" sz="1800" dirty="0"/>
            </a:p>
          </p:txBody>
        </p:sp>
        <p:pic>
          <p:nvPicPr>
            <p:cNvPr id="10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5511" y="388710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0"/>
          <p:cNvSpPr/>
          <p:nvPr/>
        </p:nvSpPr>
        <p:spPr>
          <a:xfrm>
            <a:off x="81280" y="1017693"/>
            <a:ext cx="12052924" cy="54110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b="16582"/>
          <a:stretch/>
        </p:blipFill>
        <p:spPr>
          <a:xfrm>
            <a:off x="81280" y="6496885"/>
            <a:ext cx="10658679" cy="300155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324600" y="1897364"/>
            <a:ext cx="5468412" cy="4041279"/>
            <a:chOff x="542097" y="1390996"/>
            <a:chExt cx="4793584" cy="294858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2097" y="1390996"/>
              <a:ext cx="4793584" cy="2948587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 flipH="1">
              <a:off x="1819469" y="1660849"/>
              <a:ext cx="9331" cy="2369976"/>
            </a:xfrm>
            <a:prstGeom prst="line">
              <a:avLst/>
            </a:prstGeom>
            <a:ln w="28575">
              <a:prstDash val="lg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962261" y="1897365"/>
            <a:ext cx="5991304" cy="4041278"/>
            <a:chOff x="6155265" y="1390997"/>
            <a:chExt cx="5198535" cy="294858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55265" y="1390997"/>
              <a:ext cx="5198535" cy="2948587"/>
            </a:xfrm>
            <a:prstGeom prst="rect">
              <a:avLst/>
            </a:prstGeom>
          </p:spPr>
        </p:pic>
        <p:cxnSp>
          <p:nvCxnSpPr>
            <p:cNvPr id="20" name="Straight Connector 19"/>
            <p:cNvCxnSpPr/>
            <p:nvPr/>
          </p:nvCxnSpPr>
          <p:spPr>
            <a:xfrm flipH="1">
              <a:off x="7439607" y="1660849"/>
              <a:ext cx="9331" cy="2369976"/>
            </a:xfrm>
            <a:prstGeom prst="line">
              <a:avLst/>
            </a:prstGeom>
            <a:ln w="28575">
              <a:prstDash val="lg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531843" y="1130808"/>
            <a:ext cx="90030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We used two techniques for PCA to get the optimal number of features for churn prediction, as shown the below graphs we got a </a:t>
            </a:r>
            <a:r>
              <a:rPr lang="en-US" sz="2000" b="1" dirty="0" smtClean="0"/>
              <a:t>5 features 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27129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155327" y="185158"/>
            <a:ext cx="9798240" cy="715194"/>
            <a:chOff x="2313516" y="388710"/>
            <a:chExt cx="10123322" cy="715194"/>
          </a:xfrm>
        </p:grpSpPr>
        <p:sp>
          <p:nvSpPr>
            <p:cNvPr id="9" name="Rectangle 1"/>
            <p:cNvSpPr txBox="1">
              <a:spLocks noChangeArrowheads="1"/>
            </p:cNvSpPr>
            <p:nvPr/>
          </p:nvSpPr>
          <p:spPr bwMode="auto">
            <a:xfrm>
              <a:off x="2313516" y="584147"/>
              <a:ext cx="6571750" cy="4985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Prediction, </a:t>
              </a:r>
              <a:r>
                <a:rPr 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Select Model</a:t>
              </a:r>
              <a:endParaRPr lang="en-US" altLang="en-US" sz="3600" dirty="0">
                <a:solidFill>
                  <a:schemeClr val="accent5">
                    <a:lumMod val="50000"/>
                  </a:schemeClr>
                </a:solidFill>
                <a:latin typeface="Inter"/>
              </a:endParaRPr>
            </a:p>
          </p:txBody>
        </p:sp>
        <p:pic>
          <p:nvPicPr>
            <p:cNvPr id="10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5511" y="388710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0"/>
          <p:cNvSpPr/>
          <p:nvPr/>
        </p:nvSpPr>
        <p:spPr>
          <a:xfrm>
            <a:off x="81280" y="1017693"/>
            <a:ext cx="12052924" cy="54590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6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44214" y="1938547"/>
            <a:ext cx="10977766" cy="4300462"/>
            <a:chOff x="750990" y="1078930"/>
            <a:chExt cx="10977766" cy="430046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4050" y="3511137"/>
              <a:ext cx="2281188" cy="1868255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750990" y="1078930"/>
              <a:ext cx="10977766" cy="4300462"/>
              <a:chOff x="750990" y="1078930"/>
              <a:chExt cx="10977766" cy="4300462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68782" y="1417486"/>
                <a:ext cx="2303287" cy="1643587"/>
              </a:xfrm>
              <a:prstGeom prst="rect">
                <a:avLst/>
              </a:prstGeom>
            </p:spPr>
          </p:pic>
          <p:grpSp>
            <p:nvGrpSpPr>
              <p:cNvPr id="6" name="Group 5"/>
              <p:cNvGrpSpPr/>
              <p:nvPr/>
            </p:nvGrpSpPr>
            <p:grpSpPr>
              <a:xfrm>
                <a:off x="750990" y="1078930"/>
                <a:ext cx="10977766" cy="4300462"/>
                <a:chOff x="750990" y="1078930"/>
                <a:chExt cx="10977766" cy="4300462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750990" y="1078930"/>
                  <a:ext cx="8340003" cy="4300462"/>
                  <a:chOff x="926022" y="1412738"/>
                  <a:chExt cx="10645708" cy="4046345"/>
                </a:xfrm>
              </p:grpSpPr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8674796" y="1731288"/>
                    <a:ext cx="2518232" cy="1546467"/>
                  </a:xfrm>
                  <a:prstGeom prst="rect">
                    <a:avLst/>
                  </a:prstGeom>
                </p:spPr>
              </p:pic>
              <p:pic>
                <p:nvPicPr>
                  <p:cNvPr id="38" name="Picture 12" descr="Gaussian Naive Bayes Classification with Scikit-Learn | Ernesto Garbarino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78124" y="3637461"/>
                    <a:ext cx="2940061" cy="182162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9" name="Picture 14" descr="Support Vector Machine (SVM) Classifier – The Click Reader"/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11547" y="3658017"/>
                    <a:ext cx="2481482" cy="18010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2" name="Rectangle 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160635" y="1412738"/>
                    <a:ext cx="3275636" cy="24929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square" lIns="0" tIns="0" rIns="0" bIns="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algn="ctr" defTabSz="914400" rtl="0" eaLnBrk="0" fontAlgn="base" latinLnBrk="0" hangingPunct="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6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j-ea"/>
                        <a:cs typeface="+mj-cs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r>
                      <a:rPr lang="en-US" altLang="en-US" sz="1800" b="1" dirty="0" err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Inter"/>
                      </a:rPr>
                      <a:t>Kneighbors</a:t>
                    </a:r>
                    <a:r>
                      <a:rPr lang="en-US" altLang="en-US" sz="1800" b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Inter"/>
                      </a:rPr>
                      <a:t> Classifier</a:t>
                    </a:r>
                    <a:endParaRPr lang="en-US" altLang="en-US" sz="1600" b="1" dirty="0">
                      <a:solidFill>
                        <a:schemeClr val="accent5">
                          <a:lumMod val="50000"/>
                        </a:schemeClr>
                      </a:solidFill>
                      <a:latin typeface="Inter"/>
                    </a:endParaRPr>
                  </a:p>
                </p:txBody>
              </p:sp>
              <p:sp>
                <p:nvSpPr>
                  <p:cNvPr id="43" name="Rectangle 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926022" y="3366113"/>
                    <a:ext cx="3275636" cy="23456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square" lIns="0" tIns="0" rIns="0" bIns="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algn="ctr" defTabSz="914400" rtl="0" eaLnBrk="0" fontAlgn="base" latinLnBrk="0" hangingPunct="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6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j-ea"/>
                        <a:cs typeface="+mj-cs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r>
                      <a:rPr lang="en-US" altLang="en-US" sz="1800" b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Inter"/>
                      </a:rPr>
                      <a:t>Random Forest</a:t>
                    </a:r>
                    <a:endParaRPr lang="en-US" altLang="en-US" sz="1600" b="1" dirty="0">
                      <a:solidFill>
                        <a:schemeClr val="accent5">
                          <a:lumMod val="50000"/>
                        </a:schemeClr>
                      </a:solidFill>
                      <a:latin typeface="Inter"/>
                    </a:endParaRPr>
                  </a:p>
                </p:txBody>
              </p:sp>
              <p:sp>
                <p:nvSpPr>
                  <p:cNvPr id="44" name="Rectangle 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42547" y="3354373"/>
                    <a:ext cx="3275636" cy="24929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square" lIns="0" tIns="0" rIns="0" bIns="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algn="ctr" defTabSz="914400" rtl="0" eaLnBrk="0" fontAlgn="base" latinLnBrk="0" hangingPunct="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6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j-ea"/>
                        <a:cs typeface="+mj-cs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r>
                      <a:rPr lang="en-US" altLang="en-US" sz="1800" b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Inter"/>
                      </a:rPr>
                      <a:t>Gaussian NB</a:t>
                    </a:r>
                    <a:endParaRPr lang="en-US" altLang="en-US" sz="1600" b="1" dirty="0">
                      <a:solidFill>
                        <a:schemeClr val="accent5">
                          <a:lumMod val="50000"/>
                        </a:schemeClr>
                      </a:solidFill>
                      <a:latin typeface="Inter"/>
                    </a:endParaRPr>
                  </a:p>
                </p:txBody>
              </p:sp>
              <p:sp>
                <p:nvSpPr>
                  <p:cNvPr id="45" name="Rectangle 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296094" y="3335617"/>
                    <a:ext cx="3275636" cy="24929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square" lIns="0" tIns="0" rIns="0" bIns="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algn="ctr" defTabSz="914400" rtl="0" eaLnBrk="0" fontAlgn="base" latinLnBrk="0" hangingPunct="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 sz="6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j-ea"/>
                        <a:cs typeface="+mj-cs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r>
                      <a:rPr lang="en-US" altLang="en-US" sz="1800" b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Inter"/>
                      </a:rPr>
                      <a:t>SVM</a:t>
                    </a:r>
                    <a:endParaRPr lang="en-US" altLang="en-US" sz="1600" b="1" dirty="0">
                      <a:solidFill>
                        <a:schemeClr val="accent5">
                          <a:lumMod val="50000"/>
                        </a:schemeClr>
                      </a:solidFill>
                      <a:latin typeface="Inter"/>
                    </a:endParaRPr>
                  </a:p>
                </p:txBody>
              </p:sp>
            </p:grpSp>
            <p:pic>
              <p:nvPicPr>
                <p:cNvPr id="46" name="Picture 2" descr="StatQuest: Logistic Regression - YouTube"/>
                <p:cNvPicPr>
                  <a:picLocks noChangeAspect="1" noChangeArrowheads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173" t="20383" r="12558" b="18892"/>
                <a:stretch/>
              </p:blipFill>
              <p:spPr bwMode="auto">
                <a:xfrm>
                  <a:off x="9543737" y="1405123"/>
                  <a:ext cx="1927103" cy="16559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7" name="Rectangle 1"/>
                <p:cNvSpPr txBox="1">
                  <a:spLocks noChangeArrowheads="1"/>
                </p:cNvSpPr>
                <p:nvPr/>
              </p:nvSpPr>
              <p:spPr bwMode="auto">
                <a:xfrm>
                  <a:off x="9162575" y="1086757"/>
                  <a:ext cx="2566181" cy="24929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algn="ctr" defTabSz="914400" rtl="0" eaLnBrk="0" fontAlgn="base" latinLnBrk="0" hangingPunct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sz="6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j-ea"/>
                      <a:cs typeface="+mj-cs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800" b="1" dirty="0" smtClean="0">
                      <a:solidFill>
                        <a:schemeClr val="accent5">
                          <a:lumMod val="50000"/>
                        </a:schemeClr>
                      </a:solidFill>
                      <a:latin typeface="Inter"/>
                    </a:rPr>
                    <a:t>Logistic Regression</a:t>
                  </a:r>
                  <a:endParaRPr lang="en-US" altLang="en-US" sz="1600" b="1" dirty="0">
                    <a:solidFill>
                      <a:schemeClr val="accent5">
                        <a:lumMod val="50000"/>
                      </a:schemeClr>
                    </a:solidFill>
                    <a:latin typeface="Inter"/>
                  </a:endParaRPr>
                </a:p>
              </p:txBody>
            </p:sp>
            <p:pic>
              <p:nvPicPr>
                <p:cNvPr id="1026" name="Picture 2" descr="Artificial Neural Networks and its Applications - GeeksforGeeks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72527" y="3407458"/>
                  <a:ext cx="1927103" cy="19556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77262" y="1417486"/>
                  <a:ext cx="2135666" cy="1643587"/>
                </a:xfrm>
                <a:prstGeom prst="rect">
                  <a:avLst/>
                </a:prstGeom>
              </p:spPr>
            </p:pic>
            <p:sp>
              <p:nvSpPr>
                <p:cNvPr id="21" name="Rectangle 1"/>
                <p:cNvSpPr txBox="1">
                  <a:spLocks noChangeArrowheads="1"/>
                </p:cNvSpPr>
                <p:nvPr/>
              </p:nvSpPr>
              <p:spPr bwMode="auto">
                <a:xfrm>
                  <a:off x="762004" y="1086757"/>
                  <a:ext cx="2566181" cy="24929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algn="ctr" defTabSz="914400" rtl="0" eaLnBrk="0" fontAlgn="base" latinLnBrk="0" hangingPunct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sz="6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j-ea"/>
                      <a:cs typeface="+mj-cs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800" b="1" dirty="0" err="1" smtClean="0">
                      <a:solidFill>
                        <a:schemeClr val="accent5">
                          <a:lumMod val="50000"/>
                        </a:schemeClr>
                      </a:solidFill>
                      <a:latin typeface="Inter"/>
                    </a:rPr>
                    <a:t>XGBoost</a:t>
                  </a:r>
                  <a:endParaRPr lang="en-US" altLang="en-US" sz="1600" b="1" dirty="0">
                    <a:solidFill>
                      <a:schemeClr val="accent5">
                        <a:lumMod val="50000"/>
                      </a:schemeClr>
                    </a:solidFill>
                    <a:latin typeface="Inter"/>
                  </a:endParaRPr>
                </a:p>
              </p:txBody>
            </p:sp>
            <p:sp>
              <p:nvSpPr>
                <p:cNvPr id="23" name="Rectangle 1"/>
                <p:cNvSpPr txBox="1">
                  <a:spLocks noChangeArrowheads="1"/>
                </p:cNvSpPr>
                <p:nvPr/>
              </p:nvSpPr>
              <p:spPr bwMode="auto">
                <a:xfrm>
                  <a:off x="3505888" y="1086757"/>
                  <a:ext cx="2566181" cy="24929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algn="ctr" defTabSz="914400" rtl="0" eaLnBrk="0" fontAlgn="base" latinLnBrk="0" hangingPunct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None/>
                    <a:defRPr sz="6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j-ea"/>
                      <a:cs typeface="+mj-cs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800" b="1" dirty="0" smtClean="0">
                      <a:solidFill>
                        <a:schemeClr val="accent5">
                          <a:lumMod val="50000"/>
                        </a:schemeClr>
                      </a:solidFill>
                      <a:latin typeface="Inter"/>
                    </a:rPr>
                    <a:t>CART</a:t>
                  </a:r>
                  <a:endParaRPr lang="en-US" altLang="en-US" sz="1600" b="1" dirty="0">
                    <a:solidFill>
                      <a:schemeClr val="accent5">
                        <a:lumMod val="50000"/>
                      </a:schemeClr>
                    </a:solidFill>
                    <a:latin typeface="Inter"/>
                  </a:endParaRPr>
                </a:p>
              </p:txBody>
            </p:sp>
          </p:grpSp>
        </p:grpSp>
      </p:grpSp>
      <p:sp>
        <p:nvSpPr>
          <p:cNvPr id="24" name="Rectangle 1"/>
          <p:cNvSpPr txBox="1">
            <a:spLocks noChangeArrowheads="1"/>
          </p:cNvSpPr>
          <p:nvPr/>
        </p:nvSpPr>
        <p:spPr bwMode="auto">
          <a:xfrm>
            <a:off x="9224197" y="3109612"/>
            <a:ext cx="2566181" cy="249299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 b="1" dirty="0" smtClean="0">
                <a:solidFill>
                  <a:schemeClr val="accent5">
                    <a:lumMod val="50000"/>
                  </a:schemeClr>
                </a:solidFill>
                <a:latin typeface="Inter"/>
              </a:rPr>
              <a:t>NN</a:t>
            </a:r>
            <a:endParaRPr lang="en-US" altLang="en-US" sz="1600" b="1" dirty="0">
              <a:solidFill>
                <a:schemeClr val="accent5">
                  <a:lumMod val="50000"/>
                </a:schemeClr>
              </a:solidFill>
              <a:latin typeface="Inter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3"/>
          <a:srcRect b="16582"/>
          <a:stretch/>
        </p:blipFill>
        <p:spPr>
          <a:xfrm>
            <a:off x="81280" y="6496885"/>
            <a:ext cx="10658679" cy="30015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80291" y="1187705"/>
            <a:ext cx="88038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u="sng" dirty="0" smtClean="0"/>
              <a:t>There are a lot models for classification supervised ML, we are using these models:</a:t>
            </a:r>
            <a:endParaRPr lang="en-US" sz="2000" u="sng" dirty="0"/>
          </a:p>
        </p:txBody>
      </p:sp>
    </p:spTree>
    <p:extLst>
      <p:ext uri="{BB962C8B-B14F-4D97-AF65-F5344CB8AC3E}">
        <p14:creationId xmlns:p14="http://schemas.microsoft.com/office/powerpoint/2010/main" val="193553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7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183042"/>
            <a:ext cx="12128752" cy="851049"/>
            <a:chOff x="86678" y="386594"/>
            <a:chExt cx="12531157" cy="851049"/>
          </a:xfrm>
        </p:grpSpPr>
        <p:sp>
          <p:nvSpPr>
            <p:cNvPr id="9" name="Rectangle 1"/>
            <p:cNvSpPr txBox="1">
              <a:spLocks noChangeArrowheads="1"/>
            </p:cNvSpPr>
            <p:nvPr/>
          </p:nvSpPr>
          <p:spPr bwMode="auto">
            <a:xfrm>
              <a:off x="86678" y="489746"/>
              <a:ext cx="11235573" cy="7478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Prediction, </a:t>
              </a:r>
              <a:r>
                <a:rPr lang="en-US" alt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G</a:t>
              </a:r>
              <a:r>
                <a:rPr 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rid Search and </a:t>
              </a:r>
              <a:r>
                <a:rPr lang="en-US" sz="3600" dirty="0" err="1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Hyperparameters</a:t>
              </a:r>
              <a:endParaRPr lang="en-US" altLang="en-US" sz="3600" dirty="0" smtClean="0">
                <a:solidFill>
                  <a:schemeClr val="accent5">
                    <a:lumMod val="50000"/>
                  </a:schemeClr>
                </a:solidFill>
                <a:latin typeface="Inter"/>
              </a:endParaRPr>
            </a:p>
            <a:p>
              <a:endParaRPr lang="en-US" altLang="en-US" sz="1800" dirty="0"/>
            </a:p>
          </p:txBody>
        </p:sp>
        <p:pic>
          <p:nvPicPr>
            <p:cNvPr id="10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16508" y="386594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0"/>
          <p:cNvSpPr/>
          <p:nvPr/>
        </p:nvSpPr>
        <p:spPr>
          <a:xfrm>
            <a:off x="81280" y="1017693"/>
            <a:ext cx="12052924" cy="53896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pic>
        <p:nvPicPr>
          <p:cNvPr id="2050" name="Picture 2" descr="Hyperparameters in Machine Learn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295" y="2010372"/>
            <a:ext cx="5715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rid search hyperparameter tuning with scikit-learn ( GridSearchCV ) -  PyImageSearc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14" y="2649308"/>
            <a:ext cx="3647270" cy="300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4577610" y="3924897"/>
            <a:ext cx="989044" cy="457200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b="16582"/>
          <a:stretch/>
        </p:blipFill>
        <p:spPr>
          <a:xfrm>
            <a:off x="81280" y="6414335"/>
            <a:ext cx="10658679" cy="3001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8177" y="1110124"/>
            <a:ext cx="114051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Söhne"/>
              </a:rPr>
              <a:t>Grid Search is </a:t>
            </a:r>
            <a:r>
              <a:rPr lang="en-US" dirty="0">
                <a:latin typeface="Söhne"/>
              </a:rPr>
              <a:t>a technique used in machine learning to find the best combination of </a:t>
            </a:r>
            <a:r>
              <a:rPr lang="en-US" dirty="0" err="1">
                <a:latin typeface="Söhne"/>
              </a:rPr>
              <a:t>hyperparameter</a:t>
            </a:r>
            <a:r>
              <a:rPr lang="en-US" dirty="0">
                <a:latin typeface="Söhne"/>
              </a:rPr>
              <a:t> values for a given model. </a:t>
            </a:r>
            <a:r>
              <a:rPr lang="en-US" dirty="0" smtClean="0">
                <a:latin typeface="Söhne"/>
              </a:rPr>
              <a:t>In </a:t>
            </a:r>
            <a:r>
              <a:rPr lang="en-US" dirty="0">
                <a:latin typeface="Söhne"/>
              </a:rPr>
              <a:t>our project we used </a:t>
            </a:r>
            <a:r>
              <a:rPr lang="en-US" b="1" dirty="0" err="1">
                <a:latin typeface="Söhne"/>
              </a:rPr>
              <a:t>RandomizedSearchCV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2056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8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39501" y="185158"/>
            <a:ext cx="11414066" cy="818684"/>
            <a:chOff x="644082" y="388710"/>
            <a:chExt cx="11792756" cy="818684"/>
          </a:xfrm>
        </p:grpSpPr>
        <p:sp>
          <p:nvSpPr>
            <p:cNvPr id="9" name="Rectangle 1"/>
            <p:cNvSpPr txBox="1">
              <a:spLocks noChangeArrowheads="1"/>
            </p:cNvSpPr>
            <p:nvPr/>
          </p:nvSpPr>
          <p:spPr bwMode="auto">
            <a:xfrm>
              <a:off x="644082" y="459497"/>
              <a:ext cx="9910620" cy="7478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Prediction, </a:t>
              </a:r>
              <a:r>
                <a:rPr 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Select Model &amp; Evaluation 1 </a:t>
              </a:r>
              <a:endParaRPr lang="en-US" altLang="en-US" sz="3600" dirty="0" smtClean="0">
                <a:solidFill>
                  <a:schemeClr val="accent5">
                    <a:lumMod val="50000"/>
                  </a:schemeClr>
                </a:solidFill>
                <a:latin typeface="Inter"/>
              </a:endParaRPr>
            </a:p>
            <a:p>
              <a:endParaRPr lang="en-US" altLang="en-US" sz="1800" dirty="0"/>
            </a:p>
          </p:txBody>
        </p:sp>
        <p:pic>
          <p:nvPicPr>
            <p:cNvPr id="10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5511" y="388710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0"/>
          <p:cNvSpPr/>
          <p:nvPr/>
        </p:nvSpPr>
        <p:spPr>
          <a:xfrm>
            <a:off x="0" y="1003842"/>
            <a:ext cx="12052924" cy="54421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298771"/>
              </p:ext>
            </p:extLst>
          </p:nvPr>
        </p:nvGraphicFramePr>
        <p:xfrm>
          <a:off x="539501" y="1091948"/>
          <a:ext cx="11273053" cy="4500212"/>
        </p:xfrm>
        <a:graphic>
          <a:graphicData uri="http://schemas.openxmlformats.org/drawingml/2006/table">
            <a:tbl>
              <a:tblPr/>
              <a:tblGrid>
                <a:gridCol w="4351729">
                  <a:extLst>
                    <a:ext uri="{9D8B030D-6E8A-4147-A177-3AD203B41FA5}">
                      <a16:colId xmlns:a16="http://schemas.microsoft.com/office/drawing/2014/main" val="4271913582"/>
                    </a:ext>
                  </a:extLst>
                </a:gridCol>
                <a:gridCol w="3035329">
                  <a:extLst>
                    <a:ext uri="{9D8B030D-6E8A-4147-A177-3AD203B41FA5}">
                      <a16:colId xmlns:a16="http://schemas.microsoft.com/office/drawing/2014/main" val="1577762898"/>
                    </a:ext>
                  </a:extLst>
                </a:gridCol>
                <a:gridCol w="3885995">
                  <a:extLst>
                    <a:ext uri="{9D8B030D-6E8A-4147-A177-3AD203B41FA5}">
                      <a16:colId xmlns:a16="http://schemas.microsoft.com/office/drawing/2014/main" val="4086660734"/>
                    </a:ext>
                  </a:extLst>
                </a:gridCol>
              </a:tblGrid>
              <a:tr h="655616"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2000" b="1" dirty="0" smtClean="0">
                          <a:effectLst/>
                        </a:rPr>
                        <a:t>ML Model</a:t>
                      </a:r>
                      <a:endParaRPr lang="en-US" sz="2000" b="1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dirty="0" smtClean="0">
                          <a:effectLst/>
                        </a:rPr>
                        <a:t>Accuracy </a:t>
                      </a:r>
                      <a:r>
                        <a:rPr lang="en-US" sz="2000" b="1" baseline="0" dirty="0" smtClean="0">
                          <a:effectLst/>
                        </a:rPr>
                        <a:t>before any normalization or PCA</a:t>
                      </a:r>
                      <a:endParaRPr lang="en-US" sz="2000" b="1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effectLst/>
                        </a:rPr>
                        <a:t>Accuracy after</a:t>
                      </a:r>
                      <a:r>
                        <a:rPr lang="en-US" sz="2000" b="1" baseline="0" dirty="0" smtClean="0">
                          <a:effectLst/>
                        </a:rPr>
                        <a:t> normalization and PCA</a:t>
                      </a:r>
                      <a:endParaRPr lang="en-US" sz="2000" b="1" dirty="0" smtClean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779105"/>
                  </a:ext>
                </a:extLst>
              </a:tr>
              <a:tr h="352147">
                <a:tc>
                  <a:txBody>
                    <a:bodyPr/>
                    <a:lstStyle/>
                    <a:p>
                      <a:pPr marL="182880" algn="l" fontAlgn="base"/>
                      <a:r>
                        <a:rPr lang="en-US" sz="2000" b="1" dirty="0" smtClean="0">
                          <a:effectLst/>
                        </a:rPr>
                        <a:t>Perceptron </a:t>
                      </a:r>
                      <a:endParaRPr lang="en-US" sz="2000" b="1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>
                        <a:buFont typeface="Arial" panose="020B0604020202020204" pitchFamily="34" charset="0"/>
                        <a:buNone/>
                      </a:pPr>
                      <a:r>
                        <a:rPr lang="en-US" sz="1800" b="0" dirty="0" smtClean="0">
                          <a:effectLst/>
                        </a:rPr>
                        <a:t>77.36%</a:t>
                      </a:r>
                      <a:endParaRPr lang="en-US" sz="1800" b="0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>
                        <a:buFont typeface="Arial" panose="020B0604020202020204" pitchFamily="34" charset="0"/>
                        <a:buNone/>
                      </a:pPr>
                      <a:r>
                        <a:rPr lang="en-US" sz="1800" b="0" dirty="0" smtClean="0">
                          <a:effectLst/>
                        </a:rPr>
                        <a:t>70.84%</a:t>
                      </a:r>
                      <a:endParaRPr lang="en-US" sz="1800" b="0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027136"/>
                  </a:ext>
                </a:extLst>
              </a:tr>
              <a:tr h="352147">
                <a:tc>
                  <a:txBody>
                    <a:bodyPr/>
                    <a:lstStyle/>
                    <a:p>
                      <a:pPr marL="182880" algn="l" fontAlgn="base"/>
                      <a:r>
                        <a:rPr lang="en-US" sz="2000" b="1" dirty="0" smtClean="0">
                          <a:effectLst/>
                        </a:rPr>
                        <a:t>Logistic Regression</a:t>
                      </a:r>
                      <a:endParaRPr lang="en-US" sz="2000" b="1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effectLst/>
                        </a:rPr>
                        <a:t>81.05%</a:t>
                      </a: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effectLst/>
                        </a:rPr>
                        <a:t>87.22%</a:t>
                      </a: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236244"/>
                  </a:ext>
                </a:extLst>
              </a:tr>
              <a:tr h="352147">
                <a:tc>
                  <a:txBody>
                    <a:bodyPr/>
                    <a:lstStyle/>
                    <a:p>
                      <a:pPr marL="182880" algn="l" fontAlgn="base"/>
                      <a:r>
                        <a:rPr lang="en-US" sz="2000" b="1" dirty="0" smtClean="0">
                          <a:effectLst/>
                        </a:rPr>
                        <a:t>Random Forest</a:t>
                      </a:r>
                      <a:endParaRPr lang="en-US" sz="2000" b="1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>
                        <a:buFont typeface="Arial" panose="020B0604020202020204" pitchFamily="34" charset="0"/>
                        <a:buNone/>
                      </a:pPr>
                      <a:r>
                        <a:rPr lang="en-US" sz="1800" b="0" dirty="0" smtClean="0">
                          <a:effectLst/>
                        </a:rPr>
                        <a:t>79.49%</a:t>
                      </a:r>
                      <a:endParaRPr lang="en-US" sz="1800" b="0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>
                        <a:buFont typeface="Arial" panose="020B0604020202020204" pitchFamily="34" charset="0"/>
                        <a:buNone/>
                      </a:pPr>
                      <a:r>
                        <a:rPr lang="en-US" sz="1800" b="0" dirty="0" smtClean="0">
                          <a:effectLst/>
                        </a:rPr>
                        <a:t>91.13%</a:t>
                      </a:r>
                      <a:endParaRPr lang="en-US" sz="1800" b="0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601752"/>
                  </a:ext>
                </a:extLst>
              </a:tr>
              <a:tr h="352147">
                <a:tc>
                  <a:txBody>
                    <a:bodyPr/>
                    <a:lstStyle/>
                    <a:p>
                      <a:pPr marL="182880" algn="l" fontAlgn="base"/>
                      <a:r>
                        <a:rPr lang="en-US" sz="2000" b="1" dirty="0" smtClean="0">
                          <a:effectLst/>
                        </a:rPr>
                        <a:t>CART</a:t>
                      </a:r>
                      <a:endParaRPr lang="en-US" sz="2000" b="1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>
                        <a:buFont typeface="Arial" panose="020B0604020202020204" pitchFamily="34" charset="0"/>
                        <a:buNone/>
                      </a:pPr>
                      <a:r>
                        <a:rPr lang="en-US" sz="1800" b="0" dirty="0" smtClean="0">
                          <a:effectLst/>
                        </a:rPr>
                        <a:t>74.02%</a:t>
                      </a:r>
                      <a:endParaRPr lang="en-US" sz="1800" b="0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>
                        <a:buFont typeface="Arial" panose="020B0604020202020204" pitchFamily="34" charset="0"/>
                        <a:buNone/>
                      </a:pPr>
                      <a:r>
                        <a:rPr lang="en-US" sz="1800" b="0" dirty="0" smtClean="0">
                          <a:effectLst/>
                        </a:rPr>
                        <a:t>87.8%</a:t>
                      </a:r>
                      <a:endParaRPr lang="en-US" sz="1800" b="0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403071"/>
                  </a:ext>
                </a:extLst>
              </a:tr>
              <a:tr h="352147">
                <a:tc>
                  <a:txBody>
                    <a:bodyPr/>
                    <a:lstStyle/>
                    <a:p>
                      <a:pPr marL="182880" algn="l" fontAlgn="base"/>
                      <a:r>
                        <a:rPr lang="en-US" sz="2000" b="1" dirty="0" smtClean="0">
                          <a:effectLst/>
                        </a:rPr>
                        <a:t>XGBOOT</a:t>
                      </a:r>
                      <a:endParaRPr lang="en-US" sz="2000" b="1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>
                        <a:buFont typeface="Arial" panose="020B0604020202020204" pitchFamily="34" charset="0"/>
                        <a:buNone/>
                      </a:pPr>
                      <a:r>
                        <a:rPr lang="en-US" sz="1800" b="0" dirty="0" smtClean="0">
                          <a:effectLst/>
                        </a:rPr>
                        <a:t>80.70%</a:t>
                      </a:r>
                      <a:endParaRPr lang="en-US" sz="1800" b="0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>
                        <a:buFont typeface="Arial" panose="020B0604020202020204" pitchFamily="34" charset="0"/>
                        <a:buNone/>
                      </a:pPr>
                      <a:r>
                        <a:rPr lang="en-US" sz="1800" b="0" dirty="0" smtClean="0">
                          <a:effectLst/>
                        </a:rPr>
                        <a:t>90.13%</a:t>
                      </a:r>
                      <a:endParaRPr lang="en-US" sz="1800" b="0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476871"/>
                  </a:ext>
                </a:extLst>
              </a:tr>
              <a:tr h="352147">
                <a:tc>
                  <a:txBody>
                    <a:bodyPr/>
                    <a:lstStyle/>
                    <a:p>
                      <a:pPr marL="182880" algn="l" fontAlgn="base"/>
                      <a:r>
                        <a:rPr lang="en-US" sz="2000" b="1" dirty="0" smtClean="0">
                          <a:effectLst/>
                        </a:rPr>
                        <a:t>NN</a:t>
                      </a:r>
                      <a:endParaRPr lang="en-US" sz="2000" b="1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>
                        <a:buFont typeface="Arial" panose="020B0604020202020204" pitchFamily="34" charset="0"/>
                        <a:buNone/>
                      </a:pPr>
                      <a:r>
                        <a:rPr lang="en-US" sz="1800" b="0" dirty="0" smtClean="0">
                          <a:effectLst/>
                        </a:rPr>
                        <a:t>76.93%</a:t>
                      </a:r>
                      <a:endParaRPr lang="en-US" sz="1800" b="0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>
                        <a:buFont typeface="Arial" panose="020B0604020202020204" pitchFamily="34" charset="0"/>
                        <a:buNone/>
                      </a:pPr>
                      <a:r>
                        <a:rPr lang="en-US" sz="1800" b="0" dirty="0" smtClean="0">
                          <a:effectLst/>
                        </a:rPr>
                        <a:t>88.43%</a:t>
                      </a:r>
                      <a:endParaRPr lang="en-US" sz="1800" b="0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55549"/>
                  </a:ext>
                </a:extLst>
              </a:tr>
              <a:tr h="352147">
                <a:tc>
                  <a:txBody>
                    <a:bodyPr/>
                    <a:lstStyle/>
                    <a:p>
                      <a:pPr marL="182880" algn="l" fontAlgn="base"/>
                      <a:r>
                        <a:rPr lang="en-US" sz="2000" b="1" dirty="0" smtClean="0">
                          <a:effectLst/>
                        </a:rPr>
                        <a:t>KNN</a:t>
                      </a:r>
                      <a:endParaRPr lang="en-US" sz="2000" b="1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>
                        <a:buFont typeface="Arial" panose="020B0604020202020204" pitchFamily="34" charset="0"/>
                        <a:buNone/>
                      </a:pPr>
                      <a:r>
                        <a:rPr lang="en-US" sz="1800" b="0" dirty="0" smtClean="0">
                          <a:effectLst/>
                        </a:rPr>
                        <a:t>68.20%</a:t>
                      </a:r>
                      <a:endParaRPr lang="en-US" sz="1800" b="0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>
                        <a:buFont typeface="Arial" panose="020B0604020202020204" pitchFamily="34" charset="0"/>
                        <a:buNone/>
                      </a:pPr>
                      <a:r>
                        <a:rPr lang="en-US" sz="1800" b="0" dirty="0" smtClean="0">
                          <a:effectLst/>
                        </a:rPr>
                        <a:t>81.05%</a:t>
                      </a:r>
                      <a:endParaRPr lang="en-US" sz="1800" b="0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378181"/>
                  </a:ext>
                </a:extLst>
              </a:tr>
              <a:tr h="352147">
                <a:tc>
                  <a:txBody>
                    <a:bodyPr/>
                    <a:lstStyle/>
                    <a:p>
                      <a:pPr marL="182880" algn="l" fontAlgn="base"/>
                      <a:r>
                        <a:rPr lang="en-US" sz="2000" b="1" dirty="0" smtClean="0">
                          <a:effectLst/>
                        </a:rPr>
                        <a:t>Naïve base</a:t>
                      </a:r>
                      <a:endParaRPr lang="en-US" sz="2000" b="1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>
                        <a:buFont typeface="Arial" panose="020B0604020202020204" pitchFamily="34" charset="0"/>
                        <a:buNone/>
                      </a:pPr>
                      <a:r>
                        <a:rPr lang="en-US" sz="1800" b="0" dirty="0" smtClean="0">
                          <a:effectLst/>
                        </a:rPr>
                        <a:t>77.71</a:t>
                      </a:r>
                      <a:endParaRPr lang="en-US" sz="1800" b="0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>
                        <a:buFont typeface="Arial" panose="020B0604020202020204" pitchFamily="34" charset="0"/>
                        <a:buNone/>
                      </a:pPr>
                      <a:r>
                        <a:rPr lang="en-US" sz="1800" b="0" dirty="0" smtClean="0">
                          <a:effectLst/>
                        </a:rPr>
                        <a:t>89.9%</a:t>
                      </a:r>
                      <a:endParaRPr lang="en-US" sz="1800" b="0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548137"/>
                  </a:ext>
                </a:extLst>
              </a:tr>
              <a:tr h="352147">
                <a:tc>
                  <a:txBody>
                    <a:bodyPr/>
                    <a:lstStyle/>
                    <a:p>
                      <a:pPr marL="182880" algn="l" fontAlgn="base"/>
                      <a:r>
                        <a:rPr lang="en-US" sz="2000" b="1" dirty="0" smtClean="0">
                          <a:effectLst/>
                        </a:rPr>
                        <a:t>SVM</a:t>
                      </a:r>
                      <a:endParaRPr lang="en-US" sz="2000" b="1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>
                        <a:buFont typeface="Arial" panose="020B0604020202020204" pitchFamily="34" charset="0"/>
                        <a:buNone/>
                      </a:pPr>
                      <a:r>
                        <a:rPr lang="en-US" sz="1800" b="0" dirty="0" smtClean="0">
                          <a:effectLst/>
                        </a:rPr>
                        <a:t>77.36%</a:t>
                      </a:r>
                      <a:endParaRPr lang="en-US" sz="1800" b="0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>
                        <a:buFont typeface="Arial" panose="020B0604020202020204" pitchFamily="34" charset="0"/>
                        <a:buNone/>
                      </a:pPr>
                      <a:r>
                        <a:rPr lang="en-US" sz="1800" b="0" dirty="0" smtClean="0">
                          <a:effectLst/>
                        </a:rPr>
                        <a:t>70.84%</a:t>
                      </a:r>
                      <a:endParaRPr lang="en-US" sz="1800" b="0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5260552"/>
                  </a:ext>
                </a:extLst>
              </a:tr>
              <a:tr h="655616">
                <a:tc>
                  <a:txBody>
                    <a:bodyPr/>
                    <a:lstStyle/>
                    <a:p>
                      <a:pPr marL="182880" algn="l" fontAlgn="base"/>
                      <a:r>
                        <a:rPr lang="en-US" sz="2000" b="1" dirty="0" smtClean="0">
                          <a:effectLst/>
                        </a:rPr>
                        <a:t>Best hyper parameters for random forest by using</a:t>
                      </a:r>
                      <a:r>
                        <a:rPr lang="en-US" sz="2000" b="1" baseline="0" dirty="0" smtClean="0">
                          <a:effectLst/>
                        </a:rPr>
                        <a:t> grid search</a:t>
                      </a:r>
                      <a:endParaRPr lang="en-US" sz="2000" b="1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ase"/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n_estimators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': 300, '</a:t>
                      </a:r>
                      <a:r>
                        <a:rPr 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min_samples_split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': 2, '</a:t>
                      </a:r>
                      <a:r>
                        <a:rPr 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min_samples_leaf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': 1, '</a:t>
                      </a:r>
                      <a:r>
                        <a:rPr 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max_features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': '</a:t>
                      </a:r>
                      <a:r>
                        <a:rPr 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sqrt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', '</a:t>
                      </a:r>
                      <a:r>
                        <a:rPr 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max_depth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': 30, 'bootstrap': False</a:t>
                      </a:r>
                      <a:endParaRPr lang="en-US" sz="1800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fontAlgn="base">
                        <a:buFont typeface="Arial" panose="020B0604020202020204" pitchFamily="34" charset="0"/>
                        <a:buNone/>
                      </a:pPr>
                      <a:endParaRPr lang="en-US" sz="1800" b="0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44701"/>
                  </a:ext>
                </a:extLst>
              </a:tr>
            </a:tbl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b="16582"/>
          <a:stretch/>
        </p:blipFill>
        <p:spPr>
          <a:xfrm>
            <a:off x="111759" y="6444456"/>
            <a:ext cx="10658679" cy="360204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677668"/>
              </p:ext>
            </p:extLst>
          </p:nvPr>
        </p:nvGraphicFramePr>
        <p:xfrm>
          <a:off x="539501" y="5668433"/>
          <a:ext cx="11273053" cy="658492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4349740">
                  <a:extLst>
                    <a:ext uri="{9D8B030D-6E8A-4147-A177-3AD203B41FA5}">
                      <a16:colId xmlns:a16="http://schemas.microsoft.com/office/drawing/2014/main" val="2283713194"/>
                    </a:ext>
                  </a:extLst>
                </a:gridCol>
                <a:gridCol w="6923313">
                  <a:extLst>
                    <a:ext uri="{9D8B030D-6E8A-4147-A177-3AD203B41FA5}">
                      <a16:colId xmlns:a16="http://schemas.microsoft.com/office/drawing/2014/main" val="1093507785"/>
                    </a:ext>
                  </a:extLst>
                </a:gridCol>
              </a:tblGrid>
              <a:tr h="648947"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2000" b="1" dirty="0" smtClean="0">
                          <a:effectLst/>
                        </a:rPr>
                        <a:t>NN in Deep learning by using </a:t>
                      </a:r>
                      <a:r>
                        <a:rPr lang="en-US" sz="2000" b="1" dirty="0" err="1" smtClean="0">
                          <a:effectLst/>
                        </a:rPr>
                        <a:t>Relu</a:t>
                      </a:r>
                      <a:r>
                        <a:rPr lang="en-US" sz="2000" b="1" dirty="0" smtClean="0">
                          <a:effectLst/>
                        </a:rPr>
                        <a:t> and sigmoid</a:t>
                      </a:r>
                      <a:r>
                        <a:rPr lang="en-US" sz="2000" b="1" baseline="0" dirty="0" smtClean="0">
                          <a:effectLst/>
                        </a:rPr>
                        <a:t> functions</a:t>
                      </a:r>
                      <a:endParaRPr lang="en-US" sz="2000" b="1" dirty="0">
                        <a:effectLst/>
                      </a:endParaRPr>
                    </a:p>
                  </a:txBody>
                  <a:tcPr marL="48891" marR="48891" marT="24446" marB="24446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dirty="0" smtClean="0">
                          <a:effectLst/>
                        </a:rPr>
                        <a:t>92.3%</a:t>
                      </a:r>
                      <a:endParaRPr lang="en-US" sz="2000" b="1" dirty="0">
                        <a:effectLst/>
                      </a:endParaRPr>
                    </a:p>
                  </a:txBody>
                  <a:tcPr marL="48891" marR="48891" marT="24446" marB="2444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4851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215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9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193807" y="185158"/>
            <a:ext cx="9759760" cy="715194"/>
            <a:chOff x="2353271" y="388710"/>
            <a:chExt cx="10083567" cy="715194"/>
          </a:xfrm>
        </p:grpSpPr>
        <p:sp>
          <p:nvSpPr>
            <p:cNvPr id="9" name="Rectangle 1"/>
            <p:cNvSpPr txBox="1">
              <a:spLocks noChangeArrowheads="1"/>
            </p:cNvSpPr>
            <p:nvPr/>
          </p:nvSpPr>
          <p:spPr bwMode="auto">
            <a:xfrm>
              <a:off x="2353271" y="584146"/>
              <a:ext cx="6492252" cy="4985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Prediction, </a:t>
              </a:r>
              <a:r>
                <a:rPr lang="en-US" altLang="en-US" sz="360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Desktop </a:t>
              </a:r>
              <a:r>
                <a:rPr lang="en-US" altLang="en-US" sz="360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app</a:t>
              </a:r>
              <a:endParaRPr lang="en-US" altLang="en-US" sz="1800" dirty="0"/>
            </a:p>
          </p:txBody>
        </p:sp>
        <p:pic>
          <p:nvPicPr>
            <p:cNvPr id="10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5511" y="388710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0"/>
          <p:cNvSpPr/>
          <p:nvPr/>
        </p:nvSpPr>
        <p:spPr>
          <a:xfrm>
            <a:off x="81280" y="1017693"/>
            <a:ext cx="12052924" cy="54421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t="443" b="-1"/>
          <a:stretch/>
        </p:blipFill>
        <p:spPr>
          <a:xfrm>
            <a:off x="6615404" y="1135034"/>
            <a:ext cx="4362659" cy="5221316"/>
          </a:xfrm>
          <a:prstGeom prst="rect">
            <a:avLst/>
          </a:prstGeom>
        </p:spPr>
      </p:pic>
      <p:pic>
        <p:nvPicPr>
          <p:cNvPr id="5122" name="Picture 2" descr="Look and Feel Customization on Python Tkinter - IoTEDU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077" y="4754933"/>
            <a:ext cx="1277584" cy="1564372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b="16582"/>
          <a:stretch/>
        </p:blipFill>
        <p:spPr>
          <a:xfrm>
            <a:off x="81280" y="6496885"/>
            <a:ext cx="10658679" cy="3001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03209" y="1843800"/>
            <a:ext cx="4890267" cy="369331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Söhne"/>
              </a:rPr>
              <a:t>The </a:t>
            </a:r>
            <a:r>
              <a:rPr lang="en-US" dirty="0">
                <a:latin typeface="Söhne"/>
              </a:rPr>
              <a:t>Churn Prediction App is designed to help users predict whether a customer will </a:t>
            </a:r>
            <a:r>
              <a:rPr lang="en-US" dirty="0" smtClean="0">
                <a:latin typeface="Söhne"/>
              </a:rPr>
              <a:t>churn.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Söhne"/>
              </a:rPr>
              <a:t>It based </a:t>
            </a:r>
            <a:r>
              <a:rPr lang="en-US" dirty="0">
                <a:latin typeface="Söhne"/>
              </a:rPr>
              <a:t>on various input </a:t>
            </a:r>
            <a:r>
              <a:rPr lang="en-US" dirty="0" smtClean="0">
                <a:latin typeface="Söhne"/>
              </a:rPr>
              <a:t>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Söhne"/>
              </a:rPr>
              <a:t>It </a:t>
            </a:r>
            <a:r>
              <a:rPr lang="en-US" dirty="0">
                <a:latin typeface="Söhne"/>
              </a:rPr>
              <a:t>serves as a user-friendly interface for running predictions using a pre-trained machine learning model</a:t>
            </a:r>
            <a:r>
              <a:rPr lang="en-US" dirty="0" smtClean="0">
                <a:latin typeface="Söhne"/>
              </a:rPr>
              <a:t>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16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8078</TotalTime>
  <Words>777</Words>
  <Application>Microsoft Office PowerPoint</Application>
  <PresentationFormat>Widescreen</PresentationFormat>
  <Paragraphs>148</Paragraphs>
  <Slides>10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Inter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Churn Prediction using Logistic Regression</dc:title>
  <dc:creator>Orange</dc:creator>
  <cp:lastModifiedBy>Orange</cp:lastModifiedBy>
  <cp:revision>157</cp:revision>
  <dcterms:created xsi:type="dcterms:W3CDTF">2023-08-23T18:54:36Z</dcterms:created>
  <dcterms:modified xsi:type="dcterms:W3CDTF">2023-09-21T06:42:36Z</dcterms:modified>
</cp:coreProperties>
</file>